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59" r:id="rId6"/>
    <p:sldId id="266" r:id="rId7"/>
    <p:sldId id="269" r:id="rId8"/>
    <p:sldId id="262" r:id="rId9"/>
    <p:sldId id="272" r:id="rId10"/>
    <p:sldId id="264" r:id="rId11"/>
    <p:sldId id="268" r:id="rId12"/>
    <p:sldId id="271" r:id="rId13"/>
    <p:sldId id="261" r:id="rId14"/>
    <p:sldId id="26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3A0C-683B-4CB5-99D3-02C83BFEEAD4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EC27A-EFE5-4150-AAE8-FE6C335011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833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為何要除，因為每秒</a:t>
            </a:r>
            <a:r>
              <a:rPr lang="en-US" altLang="zh-TW" dirty="0"/>
              <a:t>5</a:t>
            </a:r>
            <a:r>
              <a:rPr lang="zh-TW" altLang="en-US" dirty="0"/>
              <a:t>千萬的頻率對我們人眼觀察來說太慢了。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EC27A-EFE5-4150-AAE8-FE6C3350117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6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59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1987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262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8313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728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00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569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552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4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21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5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37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65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99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89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2AE19-FFD9-4E20-8776-06098DCDAAAB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B172E67-62DA-47D6-B8C7-68637A3EE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24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A683B-6EAD-4911-9071-57A858708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數位系統設計實習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B10019-5217-4412-A4E6-C366FCA52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2019/11/21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98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8031E2-9C24-4753-BC21-D951AD9A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作業二：節拍遊戲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0B00FB-8ABE-4078-A4A1-D65E9DC9D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7928492" cy="4940762"/>
          </a:xfrm>
        </p:spPr>
        <p:txBody>
          <a:bodyPr>
            <a:normAutofit/>
          </a:bodyPr>
          <a:lstStyle/>
          <a:p>
            <a:r>
              <a:rPr lang="zh-TW" altLang="en-US" dirty="0"/>
              <a:t>輸入 </a:t>
            </a:r>
            <a:endParaRPr lang="en-US" altLang="zh-TW" dirty="0"/>
          </a:p>
          <a:p>
            <a:pPr lvl="1"/>
            <a:r>
              <a:rPr lang="en-US" altLang="zh-TW" dirty="0"/>
              <a:t>reset,KEY3, CLK,SW[1:0]</a:t>
            </a:r>
          </a:p>
          <a:p>
            <a:r>
              <a:rPr lang="zh-TW" altLang="en-US" dirty="0"/>
              <a:t>輸出 </a:t>
            </a:r>
            <a:endParaRPr lang="en-US" altLang="zh-TW" dirty="0"/>
          </a:p>
          <a:p>
            <a:pPr lvl="1"/>
            <a:r>
              <a:rPr lang="en-US" altLang="zh-TW" dirty="0"/>
              <a:t>LED[17:0]</a:t>
            </a:r>
          </a:p>
          <a:p>
            <a:pPr lvl="1"/>
            <a:r>
              <a:rPr lang="en-US" altLang="zh-TW" dirty="0"/>
              <a:t>HEX3[6:0] ,</a:t>
            </a:r>
            <a:r>
              <a:rPr lang="zh-TW" altLang="en-US" dirty="0"/>
              <a:t> </a:t>
            </a:r>
            <a:r>
              <a:rPr lang="en-US" altLang="zh-TW" dirty="0"/>
              <a:t>HEX2[6:0] ,</a:t>
            </a:r>
            <a:r>
              <a:rPr lang="zh-TW" altLang="en-US" dirty="0"/>
              <a:t> </a:t>
            </a:r>
            <a:r>
              <a:rPr lang="en-US" altLang="zh-TW" dirty="0"/>
              <a:t>HEX1[6:0],</a:t>
            </a:r>
            <a:r>
              <a:rPr lang="zh-TW" altLang="en-US" dirty="0"/>
              <a:t> </a:t>
            </a:r>
            <a:r>
              <a:rPr lang="en-US" altLang="zh-TW" dirty="0"/>
              <a:t>HEX0[6:0]</a:t>
            </a:r>
          </a:p>
          <a:p>
            <a:r>
              <a:rPr lang="zh-TW" altLang="en-US" dirty="0"/>
              <a:t>當電路重置時，將</a:t>
            </a:r>
            <a:r>
              <a:rPr lang="en-US" altLang="zh-TW" dirty="0"/>
              <a:t>LED</a:t>
            </a:r>
            <a:r>
              <a:rPr lang="zh-TW" altLang="en-US" dirty="0"/>
              <a:t>狀態設為</a:t>
            </a:r>
            <a:r>
              <a:rPr lang="en-US" altLang="zh-TW" dirty="0"/>
              <a:t>18’d1</a:t>
            </a:r>
            <a:r>
              <a:rPr lang="zh-TW" altLang="en-US" dirty="0"/>
              <a:t>，並且將分數歸零，重置結束後</a:t>
            </a:r>
            <a:r>
              <a:rPr lang="en-US" altLang="zh-TW" dirty="0"/>
              <a:t>LED</a:t>
            </a:r>
            <a:r>
              <a:rPr lang="zh-TW" altLang="en-US" dirty="0"/>
              <a:t>則依照</a:t>
            </a:r>
            <a:r>
              <a:rPr lang="en-US" altLang="zh-TW" dirty="0"/>
              <a:t>SW</a:t>
            </a:r>
            <a:r>
              <a:rPr lang="zh-TW" altLang="en-US" dirty="0"/>
              <a:t>所設定的頻率一直向</a:t>
            </a:r>
            <a:r>
              <a:rPr lang="zh-TW" altLang="en-US" sz="2000" b="1" dirty="0"/>
              <a:t>左旋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當按下</a:t>
            </a:r>
            <a:r>
              <a:rPr lang="en-US" altLang="zh-TW" dirty="0"/>
              <a:t>KEY3</a:t>
            </a:r>
            <a:r>
              <a:rPr lang="zh-TW" altLang="en-US" dirty="0"/>
              <a:t>，則依照</a:t>
            </a:r>
            <a:r>
              <a:rPr lang="en-US" altLang="zh-TW" dirty="0"/>
              <a:t>LED</a:t>
            </a:r>
            <a:r>
              <a:rPr lang="zh-TW" altLang="en-US" dirty="0"/>
              <a:t>的位置給予分數，如果不再指定位子按下</a:t>
            </a:r>
            <a:r>
              <a:rPr lang="en-US" altLang="zh-TW" dirty="0"/>
              <a:t>KEY3</a:t>
            </a:r>
            <a:r>
              <a:rPr lang="zh-TW" altLang="en-US" dirty="0"/>
              <a:t>，則扣</a:t>
            </a:r>
            <a:r>
              <a:rPr lang="en-US" altLang="zh-TW" dirty="0"/>
              <a:t>5</a:t>
            </a:r>
            <a:r>
              <a:rPr lang="zh-TW" altLang="en-US" dirty="0"/>
              <a:t>分。</a:t>
            </a:r>
            <a:endParaRPr lang="en-US" altLang="zh-TW" dirty="0"/>
          </a:p>
          <a:p>
            <a:r>
              <a:rPr lang="zh-TW" altLang="en-US" dirty="0"/>
              <a:t>分數上限值為</a:t>
            </a:r>
            <a:r>
              <a:rPr lang="en-US" altLang="zh-TW" dirty="0"/>
              <a:t>1000</a:t>
            </a:r>
            <a:r>
              <a:rPr lang="zh-TW" altLang="en-US" dirty="0"/>
              <a:t>、下限值為</a:t>
            </a:r>
            <a:r>
              <a:rPr lang="en-US" altLang="zh-TW" dirty="0"/>
              <a:t>0000</a:t>
            </a:r>
            <a:r>
              <a:rPr lang="zh-TW" altLang="en-US" dirty="0"/>
              <a:t>，如果增加超出範圍，則維持在</a:t>
            </a:r>
            <a:r>
              <a:rPr lang="en-US" altLang="zh-TW" dirty="0"/>
              <a:t>1000</a:t>
            </a:r>
            <a:r>
              <a:rPr lang="zh-TW" altLang="en-US" dirty="0"/>
              <a:t>分，如果扣到</a:t>
            </a:r>
            <a:r>
              <a:rPr lang="en-US" altLang="zh-TW" dirty="0"/>
              <a:t>0000</a:t>
            </a:r>
            <a:r>
              <a:rPr lang="zh-TW" altLang="en-US" dirty="0"/>
              <a:t>分，應維持</a:t>
            </a:r>
            <a:r>
              <a:rPr lang="en-US" altLang="zh-TW" dirty="0"/>
              <a:t>0000</a:t>
            </a:r>
            <a:r>
              <a:rPr lang="zh-TW" altLang="en-US" dirty="0"/>
              <a:t>分。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切換頻率可能會造成</a:t>
            </a:r>
            <a:r>
              <a:rPr lang="en-US" altLang="zh-TW" dirty="0"/>
              <a:t>LED</a:t>
            </a:r>
            <a:r>
              <a:rPr lang="zh-TW" altLang="en-US" dirty="0"/>
              <a:t>不穩定，可切換後按下重置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E1DAF89-9957-4E0F-B3C4-C90428037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459062"/>
              </p:ext>
            </p:extLst>
          </p:nvPr>
        </p:nvGraphicFramePr>
        <p:xfrm>
          <a:off x="8824794" y="4746163"/>
          <a:ext cx="336720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402">
                  <a:extLst>
                    <a:ext uri="{9D8B030D-6E8A-4147-A177-3AD203B41FA5}">
                      <a16:colId xmlns:a16="http://schemas.microsoft.com/office/drawing/2014/main" val="1122386872"/>
                    </a:ext>
                  </a:extLst>
                </a:gridCol>
                <a:gridCol w="1122402">
                  <a:extLst>
                    <a:ext uri="{9D8B030D-6E8A-4147-A177-3AD203B41FA5}">
                      <a16:colId xmlns:a16="http://schemas.microsoft.com/office/drawing/2014/main" val="1453566122"/>
                    </a:ext>
                  </a:extLst>
                </a:gridCol>
                <a:gridCol w="1122402">
                  <a:extLst>
                    <a:ext uri="{9D8B030D-6E8A-4147-A177-3AD203B41FA5}">
                      <a16:colId xmlns:a16="http://schemas.microsoft.com/office/drawing/2014/main" val="50900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SW[1]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SW[0]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頻率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3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20Hz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35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10Hz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55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5Hz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090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1Hz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83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2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C0C05C9-45A0-445B-B572-25093B09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1930400"/>
            <a:ext cx="11504644" cy="34870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F7C843-CEE2-4817-9378-E88E2E8CEFED}"/>
              </a:ext>
            </a:extLst>
          </p:cNvPr>
          <p:cNvSpPr/>
          <p:nvPr/>
        </p:nvSpPr>
        <p:spPr>
          <a:xfrm>
            <a:off x="3424956" y="2230602"/>
            <a:ext cx="32175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得分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(10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進位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A0D34C-A5A8-4AE8-A486-C6AFF4A8CE49}"/>
              </a:ext>
            </a:extLst>
          </p:cNvPr>
          <p:cNvSpPr/>
          <p:nvPr/>
        </p:nvSpPr>
        <p:spPr>
          <a:xfrm>
            <a:off x="3974841" y="3025526"/>
            <a:ext cx="1959428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5DA402-36F4-4250-9DE4-F97B035F0CFC}"/>
              </a:ext>
            </a:extLst>
          </p:cNvPr>
          <p:cNvSpPr/>
          <p:nvPr/>
        </p:nvSpPr>
        <p:spPr>
          <a:xfrm>
            <a:off x="1042006" y="3946576"/>
            <a:ext cx="7473816" cy="3718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1D60B0-03A1-45DE-9656-09C9FB2E6DBE}"/>
              </a:ext>
            </a:extLst>
          </p:cNvPr>
          <p:cNvSpPr/>
          <p:nvPr/>
        </p:nvSpPr>
        <p:spPr>
          <a:xfrm>
            <a:off x="8708572" y="4369969"/>
            <a:ext cx="839756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38F9C1C-FF98-4202-8699-65641F808913}"/>
              </a:ext>
            </a:extLst>
          </p:cNvPr>
          <p:cNvSpPr/>
          <p:nvPr/>
        </p:nvSpPr>
        <p:spPr>
          <a:xfrm>
            <a:off x="10388080" y="4369969"/>
            <a:ext cx="839756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1EB9E4-6376-40AC-8655-CD05EA0A4D42}"/>
              </a:ext>
            </a:extLst>
          </p:cNvPr>
          <p:cNvSpPr/>
          <p:nvPr/>
        </p:nvSpPr>
        <p:spPr>
          <a:xfrm>
            <a:off x="4233731" y="5980633"/>
            <a:ext cx="10903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9FBF04E-C7E1-493A-BA42-1D5C8823907F}"/>
              </a:ext>
            </a:extLst>
          </p:cNvPr>
          <p:cNvCxnSpPr>
            <a:cxnSpLocks/>
            <a:stCxn id="19" idx="0"/>
            <a:endCxn id="11" idx="2"/>
          </p:cNvCxnSpPr>
          <p:nvPr/>
        </p:nvCxnSpPr>
        <p:spPr>
          <a:xfrm flipV="1">
            <a:off x="4778913" y="4318400"/>
            <a:ext cx="1" cy="16622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1BFD6A0C-92B1-4FED-82C3-592CFF77DB11}"/>
              </a:ext>
            </a:extLst>
          </p:cNvPr>
          <p:cNvSpPr/>
          <p:nvPr/>
        </p:nvSpPr>
        <p:spPr>
          <a:xfrm>
            <a:off x="8523156" y="5886291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打擊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EE354F5-C740-4A51-B3AD-8B9B465D19C3}"/>
              </a:ext>
            </a:extLst>
          </p:cNvPr>
          <p:cNvCxnSpPr>
            <a:cxnSpLocks/>
            <a:stCxn id="42" idx="0"/>
            <a:endCxn id="15" idx="2"/>
          </p:cNvCxnSpPr>
          <p:nvPr/>
        </p:nvCxnSpPr>
        <p:spPr>
          <a:xfrm flipV="1">
            <a:off x="9128450" y="5176916"/>
            <a:ext cx="0" cy="7093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BC473013-533B-4E53-B7CE-F747D9C8CAFA}"/>
              </a:ext>
            </a:extLst>
          </p:cNvPr>
          <p:cNvSpPr/>
          <p:nvPr/>
        </p:nvSpPr>
        <p:spPr>
          <a:xfrm>
            <a:off x="10202664" y="5980633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重置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0CB81F-B458-499B-B94C-166E677AEBB2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V="1">
            <a:off x="10807958" y="5176916"/>
            <a:ext cx="0" cy="8037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A22B993-7432-4DC7-971C-CAE41D862F6E}"/>
              </a:ext>
            </a:extLst>
          </p:cNvPr>
          <p:cNvSpPr/>
          <p:nvPr/>
        </p:nvSpPr>
        <p:spPr>
          <a:xfrm>
            <a:off x="1971571" y="3773513"/>
            <a:ext cx="272441" cy="71795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EB2C3B7-D70C-45C0-9C4E-6CBAE5DCB6E2}"/>
              </a:ext>
            </a:extLst>
          </p:cNvPr>
          <p:cNvSpPr/>
          <p:nvPr/>
        </p:nvSpPr>
        <p:spPr>
          <a:xfrm>
            <a:off x="2335388" y="3773513"/>
            <a:ext cx="717192" cy="717950"/>
          </a:xfrm>
          <a:prstGeom prst="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左 26">
            <a:extLst>
              <a:ext uri="{FF2B5EF4-FFF2-40B4-BE49-F238E27FC236}">
                <a16:creationId xmlns:a16="http://schemas.microsoft.com/office/drawing/2014/main" id="{518CF6E2-B97F-494B-872A-D9A28A7FC3A7}"/>
              </a:ext>
            </a:extLst>
          </p:cNvPr>
          <p:cNvSpPr/>
          <p:nvPr/>
        </p:nvSpPr>
        <p:spPr>
          <a:xfrm>
            <a:off x="6349561" y="3620776"/>
            <a:ext cx="2752043" cy="4233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運行方向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8C55B06-BF2A-405F-B2B8-F8FA262F44D7}"/>
              </a:ext>
            </a:extLst>
          </p:cNvPr>
          <p:cNvSpPr/>
          <p:nvPr/>
        </p:nvSpPr>
        <p:spPr>
          <a:xfrm>
            <a:off x="1163003" y="3773513"/>
            <a:ext cx="717192" cy="717950"/>
          </a:xfrm>
          <a:prstGeom prst="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CD5D3F1-9D25-4449-A664-16F46A0419DB}"/>
              </a:ext>
            </a:extLst>
          </p:cNvPr>
          <p:cNvSpPr/>
          <p:nvPr/>
        </p:nvSpPr>
        <p:spPr>
          <a:xfrm>
            <a:off x="7676064" y="4415992"/>
            <a:ext cx="839756" cy="7609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BF1BA98-0098-4326-8EE1-E2DFDA120A98}"/>
              </a:ext>
            </a:extLst>
          </p:cNvPr>
          <p:cNvSpPr/>
          <p:nvPr/>
        </p:nvSpPr>
        <p:spPr>
          <a:xfrm>
            <a:off x="5793014" y="6142656"/>
            <a:ext cx="236910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頻率調整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3E98D2DC-FF14-4A24-B50D-B71FC7BA8CBC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V="1">
            <a:off x="6977567" y="5176915"/>
            <a:ext cx="1118375" cy="9657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83BE3C3-D77B-4EFE-97AA-DCD9BFCF2968}"/>
              </a:ext>
            </a:extLst>
          </p:cNvPr>
          <p:cNvSpPr/>
          <p:nvPr/>
        </p:nvSpPr>
        <p:spPr>
          <a:xfrm>
            <a:off x="1569474" y="5841617"/>
            <a:ext cx="109036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+10</a:t>
            </a:r>
            <a:endParaRPr lang="zh-TW" altLang="en-US" sz="54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F7366420-4B65-431B-9B53-4EE08EBEDDF2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097462" y="4496197"/>
            <a:ext cx="17194" cy="134542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4AE859CD-5ACF-4EE5-B553-053DA3D3F798}"/>
              </a:ext>
            </a:extLst>
          </p:cNvPr>
          <p:cNvSpPr/>
          <p:nvPr/>
        </p:nvSpPr>
        <p:spPr>
          <a:xfrm>
            <a:off x="1673083" y="2057539"/>
            <a:ext cx="7873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+7</a:t>
            </a:r>
            <a:endParaRPr lang="zh-TW" altLang="en-US" sz="5400" b="1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F22FD9BE-E43E-456F-BD53-CA7E0A8B9FE0}"/>
              </a:ext>
            </a:extLst>
          </p:cNvPr>
          <p:cNvCxnSpPr>
            <a:cxnSpLocks/>
            <a:stCxn id="49" idx="2"/>
            <a:endCxn id="36" idx="0"/>
          </p:cNvCxnSpPr>
          <p:nvPr/>
        </p:nvCxnSpPr>
        <p:spPr>
          <a:xfrm flipH="1">
            <a:off x="1521599" y="2765425"/>
            <a:ext cx="545182" cy="100808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306D66B4-06CF-424D-B6E3-8EB762F1738D}"/>
              </a:ext>
            </a:extLst>
          </p:cNvPr>
          <p:cNvCxnSpPr>
            <a:cxnSpLocks/>
            <a:stCxn id="49" idx="2"/>
            <a:endCxn id="34" idx="0"/>
          </p:cNvCxnSpPr>
          <p:nvPr/>
        </p:nvCxnSpPr>
        <p:spPr>
          <a:xfrm>
            <a:off x="2066781" y="2765425"/>
            <a:ext cx="627203" cy="100808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B2547-FB1B-4188-847C-1F1CEE3D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作業二：電路架構</a:t>
            </a:r>
            <a:r>
              <a:rPr lang="zh-TW" altLang="en-US" b="1" dirty="0"/>
              <a:t>參考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3CC3A8-8D74-4E85-86A4-BF882BDE6FEB}"/>
              </a:ext>
            </a:extLst>
          </p:cNvPr>
          <p:cNvSpPr/>
          <p:nvPr/>
        </p:nvSpPr>
        <p:spPr>
          <a:xfrm>
            <a:off x="8442649" y="3834881"/>
            <a:ext cx="2192694" cy="194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計分電路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判斷得分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F66F939A-98BC-4994-8225-81A5D896639F}"/>
              </a:ext>
            </a:extLst>
          </p:cNvPr>
          <p:cNvCxnSpPr>
            <a:cxnSpLocks/>
            <a:endCxn id="4" idx="3"/>
          </p:cNvCxnSpPr>
          <p:nvPr/>
        </p:nvCxnSpPr>
        <p:spPr>
          <a:xfrm rot="5400000">
            <a:off x="10500827" y="3731466"/>
            <a:ext cx="1208316" cy="939283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589A51-E8C1-4857-AAA5-8BE4D2AA441D}"/>
              </a:ext>
            </a:extLst>
          </p:cNvPr>
          <p:cNvSpPr txBox="1"/>
          <p:nvPr/>
        </p:nvSpPr>
        <p:spPr>
          <a:xfrm>
            <a:off x="10982131" y="3227619"/>
            <a:ext cx="11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KEY3</a:t>
            </a:r>
            <a:r>
              <a:rPr lang="zh-TW" altLang="en-US" dirty="0"/>
              <a:t>觸發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3553CD-F4ED-4F4E-B47D-74A4225535E0}"/>
              </a:ext>
            </a:extLst>
          </p:cNvPr>
          <p:cNvSpPr/>
          <p:nvPr/>
        </p:nvSpPr>
        <p:spPr>
          <a:xfrm>
            <a:off x="6276975" y="4602325"/>
            <a:ext cx="1676397" cy="4058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REG_LED[17:0]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89F8686-4789-4CE3-8143-1CE865EF9E58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7953372" y="4805265"/>
            <a:ext cx="489277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434DC8F-6236-4081-BB1F-230A9CF912A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9538996" y="3429000"/>
            <a:ext cx="0" cy="4058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4921E78-1393-4449-AD78-7F80B284AF5B}"/>
              </a:ext>
            </a:extLst>
          </p:cNvPr>
          <p:cNvSpPr/>
          <p:nvPr/>
        </p:nvSpPr>
        <p:spPr>
          <a:xfrm>
            <a:off x="8442650" y="591145"/>
            <a:ext cx="2192693" cy="405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HEX3~HEX0</a:t>
            </a:r>
            <a:r>
              <a:rPr lang="zh-TW" altLang="en-US" dirty="0"/>
              <a:t> 輸出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DA2F34-5C75-4525-B400-A2900781CD6A}"/>
              </a:ext>
            </a:extLst>
          </p:cNvPr>
          <p:cNvSpPr/>
          <p:nvPr/>
        </p:nvSpPr>
        <p:spPr>
          <a:xfrm>
            <a:off x="8848530" y="3041393"/>
            <a:ext cx="1380931" cy="4058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point[9:0]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3F7C62-6323-4CF6-872E-A50B61F032A3}"/>
              </a:ext>
            </a:extLst>
          </p:cNvPr>
          <p:cNvSpPr/>
          <p:nvPr/>
        </p:nvSpPr>
        <p:spPr>
          <a:xfrm>
            <a:off x="8442650" y="1349251"/>
            <a:ext cx="2192693" cy="40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轉換電路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A1FCA1A-513D-4349-BEB2-B51C77CF2156}"/>
              </a:ext>
            </a:extLst>
          </p:cNvPr>
          <p:cNvCxnSpPr>
            <a:cxnSpLocks/>
            <a:stCxn id="39" idx="0"/>
            <a:endCxn id="16" idx="2"/>
          </p:cNvCxnSpPr>
          <p:nvPr/>
        </p:nvCxnSpPr>
        <p:spPr>
          <a:xfrm flipV="1">
            <a:off x="9538997" y="1755133"/>
            <a:ext cx="0" cy="4927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D3EF0EE-E107-43DC-8E3F-E177F3770736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9538997" y="997027"/>
            <a:ext cx="0" cy="352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379E6A81-1F06-49D8-BD8A-4D7FB6138BAE}"/>
              </a:ext>
            </a:extLst>
          </p:cNvPr>
          <p:cNvSpPr/>
          <p:nvPr/>
        </p:nvSpPr>
        <p:spPr>
          <a:xfrm>
            <a:off x="6176282" y="3812723"/>
            <a:ext cx="1877782" cy="405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 </a:t>
            </a:r>
            <a:r>
              <a:rPr lang="zh-TW" altLang="en-US" dirty="0"/>
              <a:t>輸出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D360A97-E424-42C2-BC11-755EBE07EA69}"/>
              </a:ext>
            </a:extLst>
          </p:cNvPr>
          <p:cNvCxnSpPr>
            <a:cxnSpLocks/>
            <a:stCxn id="7" idx="0"/>
            <a:endCxn id="19" idx="2"/>
          </p:cNvCxnSpPr>
          <p:nvPr/>
        </p:nvCxnSpPr>
        <p:spPr>
          <a:xfrm flipH="1" flipV="1">
            <a:off x="7115173" y="4218605"/>
            <a:ext cx="1" cy="383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FC520B33-2266-4D27-8578-4656F514331C}"/>
              </a:ext>
            </a:extLst>
          </p:cNvPr>
          <p:cNvSpPr/>
          <p:nvPr/>
        </p:nvSpPr>
        <p:spPr>
          <a:xfrm>
            <a:off x="3567985" y="3834880"/>
            <a:ext cx="2192694" cy="194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位移電路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290E487-5789-4F28-AF97-14857AA62440}"/>
              </a:ext>
            </a:extLst>
          </p:cNvPr>
          <p:cNvSpPr txBox="1"/>
          <p:nvPr/>
        </p:nvSpPr>
        <p:spPr>
          <a:xfrm>
            <a:off x="5734443" y="6354149"/>
            <a:ext cx="171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KEY1</a:t>
            </a:r>
            <a:r>
              <a:rPr lang="zh-TW" altLang="en-US" dirty="0"/>
              <a:t>觸發重置</a:t>
            </a:r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CA6C0D8E-FBE4-438F-8817-4BF464369E05}"/>
              </a:ext>
            </a:extLst>
          </p:cNvPr>
          <p:cNvCxnSpPr>
            <a:cxnSpLocks/>
            <a:stCxn id="30" idx="1"/>
            <a:endCxn id="27" idx="2"/>
          </p:cNvCxnSpPr>
          <p:nvPr/>
        </p:nvCxnSpPr>
        <p:spPr>
          <a:xfrm rot="10800000">
            <a:off x="4664333" y="5775647"/>
            <a:ext cx="1070111" cy="76316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EBA57DFD-CA7F-4E1A-99AE-F9AD4F213B2B}"/>
              </a:ext>
            </a:extLst>
          </p:cNvPr>
          <p:cNvCxnSpPr>
            <a:cxnSpLocks/>
            <a:stCxn id="30" idx="3"/>
            <a:endCxn id="4" idx="2"/>
          </p:cNvCxnSpPr>
          <p:nvPr/>
        </p:nvCxnSpPr>
        <p:spPr>
          <a:xfrm flipV="1">
            <a:off x="7452533" y="5775648"/>
            <a:ext cx="2086463" cy="763167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BF0D01E-7952-4450-BD16-47339425A1E0}"/>
              </a:ext>
            </a:extLst>
          </p:cNvPr>
          <p:cNvCxnSpPr>
            <a:cxnSpLocks/>
            <a:stCxn id="27" idx="3"/>
            <a:endCxn id="7" idx="1"/>
          </p:cNvCxnSpPr>
          <p:nvPr/>
        </p:nvCxnSpPr>
        <p:spPr>
          <a:xfrm>
            <a:off x="5760679" y="4805264"/>
            <a:ext cx="516296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DD134A7-2DB6-4C1C-B5FF-E6CD6C0B6889}"/>
              </a:ext>
            </a:extLst>
          </p:cNvPr>
          <p:cNvSpPr txBox="1"/>
          <p:nvPr/>
        </p:nvSpPr>
        <p:spPr>
          <a:xfrm>
            <a:off x="5440772" y="1179561"/>
            <a:ext cx="192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SW[1:0]</a:t>
            </a:r>
            <a:r>
              <a:rPr lang="zh-TW" altLang="en-US" dirty="0"/>
              <a:t>選擇頻率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0D48821-D393-46B1-A6E6-A7F1DE05E554}"/>
              </a:ext>
            </a:extLst>
          </p:cNvPr>
          <p:cNvSpPr/>
          <p:nvPr/>
        </p:nvSpPr>
        <p:spPr>
          <a:xfrm>
            <a:off x="8442650" y="2247905"/>
            <a:ext cx="2192693" cy="40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BIN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BCD</a:t>
            </a:r>
            <a:endParaRPr lang="zh-TW" altLang="en-US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22EC65B-1AFA-4558-8C7C-3BA71EA01C3A}"/>
              </a:ext>
            </a:extLst>
          </p:cNvPr>
          <p:cNvCxnSpPr>
            <a:cxnSpLocks/>
            <a:stCxn id="15" idx="0"/>
            <a:endCxn id="39" idx="2"/>
          </p:cNvCxnSpPr>
          <p:nvPr/>
        </p:nvCxnSpPr>
        <p:spPr>
          <a:xfrm flipV="1">
            <a:off x="9538996" y="2653787"/>
            <a:ext cx="1" cy="3876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849DDCF4-1E28-428D-AE6E-F168A4FCC0B2}"/>
              </a:ext>
            </a:extLst>
          </p:cNvPr>
          <p:cNvSpPr/>
          <p:nvPr/>
        </p:nvSpPr>
        <p:spPr>
          <a:xfrm>
            <a:off x="904802" y="1565546"/>
            <a:ext cx="1926771" cy="40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50MHz to 20Hz</a:t>
            </a:r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1623D94-A766-4876-B8B0-F1FD86F3562C}"/>
              </a:ext>
            </a:extLst>
          </p:cNvPr>
          <p:cNvSpPr txBox="1"/>
          <p:nvPr/>
        </p:nvSpPr>
        <p:spPr>
          <a:xfrm>
            <a:off x="0" y="4254992"/>
            <a:ext cx="11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CLK</a:t>
            </a:r>
            <a:r>
              <a:rPr lang="zh-TW" altLang="en-US" dirty="0"/>
              <a:t>輸入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7EDC72C-2623-4C27-AB42-1A19145A2B30}"/>
              </a:ext>
            </a:extLst>
          </p:cNvPr>
          <p:cNvSpPr/>
          <p:nvPr/>
        </p:nvSpPr>
        <p:spPr>
          <a:xfrm>
            <a:off x="904802" y="2038692"/>
            <a:ext cx="1926771" cy="40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50MHz to 10Hz</a:t>
            </a:r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054A217-8C9D-4552-B06A-E2FFDA96ED9F}"/>
              </a:ext>
            </a:extLst>
          </p:cNvPr>
          <p:cNvSpPr/>
          <p:nvPr/>
        </p:nvSpPr>
        <p:spPr>
          <a:xfrm>
            <a:off x="904802" y="2510390"/>
            <a:ext cx="1926771" cy="40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50MHz to 5Hz</a:t>
            </a:r>
            <a:endParaRPr lang="zh-TW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B2A327A-CA1C-426F-974A-49A91F28C7B2}"/>
              </a:ext>
            </a:extLst>
          </p:cNvPr>
          <p:cNvSpPr/>
          <p:nvPr/>
        </p:nvSpPr>
        <p:spPr>
          <a:xfrm>
            <a:off x="892237" y="2982088"/>
            <a:ext cx="1926771" cy="40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50MHz to 1Hz</a:t>
            </a:r>
            <a:endParaRPr lang="zh-TW" altLang="en-US" dirty="0"/>
          </a:p>
        </p:txBody>
      </p:sp>
      <p:sp>
        <p:nvSpPr>
          <p:cNvPr id="67" name="流程圖: 人工作業 66">
            <a:extLst>
              <a:ext uri="{FF2B5EF4-FFF2-40B4-BE49-F238E27FC236}">
                <a16:creationId xmlns:a16="http://schemas.microsoft.com/office/drawing/2014/main" id="{DB6E6602-B3B2-4CFA-9DB4-FD46FDD23A05}"/>
              </a:ext>
            </a:extLst>
          </p:cNvPr>
          <p:cNvSpPr/>
          <p:nvPr/>
        </p:nvSpPr>
        <p:spPr>
          <a:xfrm rot="16200000">
            <a:off x="3017305" y="2086372"/>
            <a:ext cx="1749672" cy="853526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81D77DCF-5FBC-434B-95A9-D0F5544C3192}"/>
              </a:ext>
            </a:extLst>
          </p:cNvPr>
          <p:cNvCxnSpPr>
            <a:cxnSpLocks/>
            <a:stCxn id="67" idx="2"/>
            <a:endCxn id="27" idx="0"/>
          </p:cNvCxnSpPr>
          <p:nvPr/>
        </p:nvCxnSpPr>
        <p:spPr>
          <a:xfrm>
            <a:off x="4318904" y="2513135"/>
            <a:ext cx="345428" cy="1321745"/>
          </a:xfrm>
          <a:prstGeom prst="bentConnector4">
            <a:avLst>
              <a:gd name="adj1" fmla="val 99268"/>
              <a:gd name="adj2" fmla="val 200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接點: 肘形 71">
            <a:extLst>
              <a:ext uri="{FF2B5EF4-FFF2-40B4-BE49-F238E27FC236}">
                <a16:creationId xmlns:a16="http://schemas.microsoft.com/office/drawing/2014/main" id="{0B802986-8601-41A7-B322-A9B955246DFE}"/>
              </a:ext>
            </a:extLst>
          </p:cNvPr>
          <p:cNvCxnSpPr>
            <a:cxnSpLocks/>
            <a:stCxn id="35" idx="1"/>
            <a:endCxn id="67" idx="3"/>
          </p:cNvCxnSpPr>
          <p:nvPr/>
        </p:nvCxnSpPr>
        <p:spPr>
          <a:xfrm rot="10800000" flipV="1">
            <a:off x="3892142" y="1364226"/>
            <a:ext cx="1548631" cy="44903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0C078365-D497-40AD-B853-8219754F22D6}"/>
              </a:ext>
            </a:extLst>
          </p:cNvPr>
          <p:cNvCxnSpPr>
            <a:cxnSpLocks/>
            <a:stCxn id="62" idx="0"/>
            <a:endCxn id="61" idx="1"/>
          </p:cNvCxnSpPr>
          <p:nvPr/>
        </p:nvCxnSpPr>
        <p:spPr>
          <a:xfrm rot="5400000" flipH="1" flipV="1">
            <a:off x="-506461" y="2843729"/>
            <a:ext cx="2486505" cy="33602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接點: 肘形 79">
            <a:extLst>
              <a:ext uri="{FF2B5EF4-FFF2-40B4-BE49-F238E27FC236}">
                <a16:creationId xmlns:a16="http://schemas.microsoft.com/office/drawing/2014/main" id="{558D09C6-2F71-41C3-98E7-3804443239B2}"/>
              </a:ext>
            </a:extLst>
          </p:cNvPr>
          <p:cNvCxnSpPr>
            <a:cxnSpLocks/>
            <a:stCxn id="62" idx="0"/>
            <a:endCxn id="64" idx="1"/>
          </p:cNvCxnSpPr>
          <p:nvPr/>
        </p:nvCxnSpPr>
        <p:spPr>
          <a:xfrm rot="5400000" flipH="1" flipV="1">
            <a:off x="-269888" y="3080302"/>
            <a:ext cx="2013359" cy="33602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600F364A-79AB-4A91-A7D7-E3BF21E62938}"/>
              </a:ext>
            </a:extLst>
          </p:cNvPr>
          <p:cNvCxnSpPr>
            <a:cxnSpLocks/>
            <a:stCxn id="62" idx="0"/>
            <a:endCxn id="65" idx="1"/>
          </p:cNvCxnSpPr>
          <p:nvPr/>
        </p:nvCxnSpPr>
        <p:spPr>
          <a:xfrm rot="5400000" flipH="1" flipV="1">
            <a:off x="-34039" y="3316151"/>
            <a:ext cx="1541661" cy="33602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DFE250EF-58BF-446C-B553-04EF7B839E17}"/>
              </a:ext>
            </a:extLst>
          </p:cNvPr>
          <p:cNvCxnSpPr>
            <a:cxnSpLocks/>
            <a:stCxn id="62" idx="0"/>
            <a:endCxn id="66" idx="1"/>
          </p:cNvCxnSpPr>
          <p:nvPr/>
        </p:nvCxnSpPr>
        <p:spPr>
          <a:xfrm rot="5400000" flipH="1" flipV="1">
            <a:off x="195527" y="3558283"/>
            <a:ext cx="1069963" cy="323457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391FC923-0920-436C-9871-534083EDE303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831573" y="1768487"/>
            <a:ext cx="6338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4ADB95BA-363A-4530-B5DF-E49FA5C1EA3E}"/>
              </a:ext>
            </a:extLst>
          </p:cNvPr>
          <p:cNvCxnSpPr>
            <a:cxnSpLocks/>
          </p:cNvCxnSpPr>
          <p:nvPr/>
        </p:nvCxnSpPr>
        <p:spPr>
          <a:xfrm>
            <a:off x="2831573" y="2267045"/>
            <a:ext cx="6338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E2A4C6D5-FAA5-49A4-A6F7-AF98C0F77211}"/>
              </a:ext>
            </a:extLst>
          </p:cNvPr>
          <p:cNvCxnSpPr>
            <a:cxnSpLocks/>
          </p:cNvCxnSpPr>
          <p:nvPr/>
        </p:nvCxnSpPr>
        <p:spPr>
          <a:xfrm>
            <a:off x="2819008" y="2719693"/>
            <a:ext cx="6338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11A3C337-7C5B-4D88-B8B9-CD9AA4FBDD02}"/>
              </a:ext>
            </a:extLst>
          </p:cNvPr>
          <p:cNvCxnSpPr>
            <a:cxnSpLocks/>
          </p:cNvCxnSpPr>
          <p:nvPr/>
        </p:nvCxnSpPr>
        <p:spPr>
          <a:xfrm>
            <a:off x="2831573" y="3180055"/>
            <a:ext cx="6338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6E4AAFF2-C5DB-4887-B20C-81087408E6B9}"/>
              </a:ext>
            </a:extLst>
          </p:cNvPr>
          <p:cNvSpPr txBox="1"/>
          <p:nvPr/>
        </p:nvSpPr>
        <p:spPr>
          <a:xfrm>
            <a:off x="3422699" y="1613506"/>
            <a:ext cx="938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</a:p>
          <a:p>
            <a:endParaRPr lang="en-US" altLang="zh-TW" sz="1200" dirty="0"/>
          </a:p>
          <a:p>
            <a:r>
              <a:rPr lang="en-US" altLang="zh-TW" dirty="0"/>
              <a:t>1</a:t>
            </a:r>
          </a:p>
          <a:p>
            <a:endParaRPr lang="en-US" altLang="zh-TW" sz="1200" dirty="0"/>
          </a:p>
          <a:p>
            <a:r>
              <a:rPr lang="en-US" altLang="zh-TW" dirty="0"/>
              <a:t>2</a:t>
            </a:r>
          </a:p>
          <a:p>
            <a:endParaRPr lang="en-US" altLang="zh-TW" sz="1200" dirty="0"/>
          </a:p>
          <a:p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73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272A1-044E-45BA-87BD-340E7B43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作業三：</a:t>
            </a:r>
            <a:r>
              <a:rPr lang="en-US" altLang="zh-TW" dirty="0"/>
              <a:t>16</a:t>
            </a:r>
            <a:r>
              <a:rPr lang="zh-TW" altLang="en-US" dirty="0"/>
              <a:t>進制計算機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D92E67-A698-455D-9ECA-F15D4DDC9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6287"/>
            <a:ext cx="7570927" cy="4357395"/>
          </a:xfrm>
        </p:spPr>
        <p:txBody>
          <a:bodyPr/>
          <a:lstStyle/>
          <a:p>
            <a:r>
              <a:rPr lang="zh-TW" altLang="en-US" dirty="0"/>
              <a:t>輸入 </a:t>
            </a:r>
            <a:endParaRPr lang="en-US" altLang="zh-TW" dirty="0"/>
          </a:p>
          <a:p>
            <a:pPr lvl="1"/>
            <a:r>
              <a:rPr lang="en-US" altLang="zh-TW" dirty="0"/>
              <a:t>SW[7:0],KEY1 ,KEY2 ,KEY3, CLK</a:t>
            </a:r>
          </a:p>
          <a:p>
            <a:r>
              <a:rPr lang="zh-TW" altLang="en-US" dirty="0"/>
              <a:t>輸出 </a:t>
            </a:r>
            <a:endParaRPr lang="en-US" altLang="zh-TW" dirty="0"/>
          </a:p>
          <a:p>
            <a:pPr lvl="1"/>
            <a:r>
              <a:rPr lang="en-US" altLang="zh-TW" dirty="0"/>
              <a:t>HEX7[6:0] ,</a:t>
            </a:r>
            <a:r>
              <a:rPr lang="zh-TW" altLang="en-US" dirty="0"/>
              <a:t> </a:t>
            </a:r>
            <a:r>
              <a:rPr lang="en-US" altLang="zh-TW" dirty="0"/>
              <a:t>HEX6[6:0] ,</a:t>
            </a:r>
            <a:r>
              <a:rPr lang="zh-TW" altLang="en-US" dirty="0"/>
              <a:t> </a:t>
            </a:r>
            <a:r>
              <a:rPr lang="en-US" altLang="zh-TW" dirty="0"/>
              <a:t>HEX5[6:0] ,</a:t>
            </a:r>
            <a:r>
              <a:rPr lang="zh-TW" altLang="en-US" dirty="0"/>
              <a:t> </a:t>
            </a:r>
            <a:r>
              <a:rPr lang="en-US" altLang="zh-TW" dirty="0"/>
              <a:t>HEX4[6:0]</a:t>
            </a:r>
          </a:p>
          <a:p>
            <a:pPr lvl="1"/>
            <a:r>
              <a:rPr lang="en-US" altLang="zh-TW" dirty="0"/>
              <a:t>HEX3[6:0] ,</a:t>
            </a:r>
            <a:r>
              <a:rPr lang="zh-TW" altLang="en-US" dirty="0"/>
              <a:t> </a:t>
            </a:r>
            <a:r>
              <a:rPr lang="en-US" altLang="zh-TW" dirty="0"/>
              <a:t>HEX2[6:0] ,</a:t>
            </a:r>
            <a:r>
              <a:rPr lang="zh-TW" altLang="en-US" dirty="0"/>
              <a:t> </a:t>
            </a:r>
            <a:r>
              <a:rPr lang="en-US" altLang="zh-TW" dirty="0"/>
              <a:t>HEX1[6:0],</a:t>
            </a:r>
            <a:r>
              <a:rPr lang="zh-TW" altLang="en-US" dirty="0"/>
              <a:t> </a:t>
            </a:r>
            <a:r>
              <a:rPr lang="en-US" altLang="zh-TW" dirty="0"/>
              <a:t>HEX0[6:0]</a:t>
            </a:r>
          </a:p>
          <a:p>
            <a:r>
              <a:rPr lang="zh-TW" altLang="en-US" dirty="0"/>
              <a:t>數入兩筆</a:t>
            </a:r>
            <a:r>
              <a:rPr lang="en-US" altLang="zh-TW" dirty="0"/>
              <a:t>0~255</a:t>
            </a:r>
            <a:r>
              <a:rPr lang="zh-TW" altLang="en-US" dirty="0"/>
              <a:t>的數值及計算功能，輸入完成後按下按鈕後以</a:t>
            </a:r>
            <a:r>
              <a:rPr lang="en-US" altLang="zh-TW" dirty="0"/>
              <a:t>16</a:t>
            </a:r>
            <a:r>
              <a:rPr lang="zh-TW" altLang="en-US" dirty="0"/>
              <a:t>進制在</a:t>
            </a:r>
            <a:r>
              <a:rPr lang="en-US" altLang="zh-TW" dirty="0"/>
              <a:t>HEX3~HEX0</a:t>
            </a:r>
            <a:r>
              <a:rPr lang="zh-TW" altLang="en-US" dirty="0"/>
              <a:t>的七段顯示器輸出答案。</a:t>
            </a:r>
            <a:endParaRPr lang="en-US" altLang="zh-TW" dirty="0"/>
          </a:p>
          <a:p>
            <a:r>
              <a:rPr lang="en-US" altLang="zh-TW" dirty="0"/>
              <a:t>SW[3:0] </a:t>
            </a:r>
            <a:r>
              <a:rPr lang="zh-TW" altLang="en-US" dirty="0"/>
              <a:t> 選擇欲輸入數字，</a:t>
            </a:r>
            <a:r>
              <a:rPr lang="en-US" altLang="zh-TW" dirty="0"/>
              <a:t>SW[5:4]</a:t>
            </a:r>
            <a:r>
              <a:rPr lang="zh-TW" altLang="en-US" dirty="0"/>
              <a:t>為選擇數字輸入位置</a:t>
            </a:r>
            <a:r>
              <a:rPr lang="en-US" altLang="zh-TW" dirty="0"/>
              <a:t>(HEX7~HEX4)</a:t>
            </a:r>
            <a:r>
              <a:rPr lang="zh-TW" altLang="en-US" dirty="0"/>
              <a:t>，</a:t>
            </a:r>
            <a:r>
              <a:rPr lang="en-US" altLang="zh-TW" dirty="0"/>
              <a:t>SW</a:t>
            </a:r>
            <a:r>
              <a:rPr lang="zh-TW" altLang="en-US" dirty="0"/>
              <a:t>選擇完成後按下</a:t>
            </a:r>
            <a:r>
              <a:rPr lang="en-US" altLang="zh-TW" dirty="0"/>
              <a:t>KEY3</a:t>
            </a:r>
            <a:r>
              <a:rPr lang="zh-TW" altLang="en-US" dirty="0"/>
              <a:t>會將數值更新到七段顯示器上。</a:t>
            </a:r>
            <a:endParaRPr lang="en-US" altLang="zh-TW" dirty="0"/>
          </a:p>
          <a:p>
            <a:r>
              <a:rPr lang="en-US" altLang="zh-TW" dirty="0"/>
              <a:t>SW[7:6] </a:t>
            </a:r>
            <a:r>
              <a:rPr lang="zh-TW" altLang="en-US" dirty="0"/>
              <a:t>用於選擇計算功能，選擇完計算功能後按下</a:t>
            </a:r>
            <a:r>
              <a:rPr lang="en-US" altLang="zh-TW" dirty="0"/>
              <a:t>KEY2</a:t>
            </a:r>
            <a:r>
              <a:rPr lang="zh-TW" altLang="en-US" dirty="0"/>
              <a:t>會計算並將答案輸出到七段顯示器上。</a:t>
            </a:r>
            <a:endParaRPr lang="en-US" altLang="zh-TW" dirty="0"/>
          </a:p>
          <a:p>
            <a:r>
              <a:rPr lang="zh-TW" altLang="en-US" dirty="0"/>
              <a:t>按下</a:t>
            </a:r>
            <a:r>
              <a:rPr lang="en-US" altLang="zh-TW" dirty="0"/>
              <a:t>KEY1</a:t>
            </a:r>
            <a:r>
              <a:rPr lang="zh-TW" altLang="en-US" dirty="0"/>
              <a:t>則將所有數值歸</a:t>
            </a:r>
            <a:r>
              <a:rPr lang="en-US" altLang="zh-TW" dirty="0"/>
              <a:t>0</a:t>
            </a:r>
          </a:p>
          <a:p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B8F5E85-2784-461E-8E54-E935E6C0A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25113"/>
              </p:ext>
            </p:extLst>
          </p:nvPr>
        </p:nvGraphicFramePr>
        <p:xfrm>
          <a:off x="8548676" y="4666344"/>
          <a:ext cx="336720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402">
                  <a:extLst>
                    <a:ext uri="{9D8B030D-6E8A-4147-A177-3AD203B41FA5}">
                      <a16:colId xmlns:a16="http://schemas.microsoft.com/office/drawing/2014/main" val="1122386872"/>
                    </a:ext>
                  </a:extLst>
                </a:gridCol>
                <a:gridCol w="1122402">
                  <a:extLst>
                    <a:ext uri="{9D8B030D-6E8A-4147-A177-3AD203B41FA5}">
                      <a16:colId xmlns:a16="http://schemas.microsoft.com/office/drawing/2014/main" val="1453566122"/>
                    </a:ext>
                  </a:extLst>
                </a:gridCol>
                <a:gridCol w="1122402">
                  <a:extLst>
                    <a:ext uri="{9D8B030D-6E8A-4147-A177-3AD203B41FA5}">
                      <a16:colId xmlns:a16="http://schemas.microsoft.com/office/drawing/2014/main" val="50900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SW[7]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SW[6]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計算功能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3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A+B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35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A-B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55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r>
                        <a:rPr lang="zh-TW" altLang="en-US" dirty="0"/>
                        <a:t>*</a:t>
                      </a:r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090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A/B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8395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55DB1F2-851E-4F9D-A72F-09E9E3A8A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402832"/>
              </p:ext>
            </p:extLst>
          </p:nvPr>
        </p:nvGraphicFramePr>
        <p:xfrm>
          <a:off x="8548676" y="2371272"/>
          <a:ext cx="336720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402">
                  <a:extLst>
                    <a:ext uri="{9D8B030D-6E8A-4147-A177-3AD203B41FA5}">
                      <a16:colId xmlns:a16="http://schemas.microsoft.com/office/drawing/2014/main" val="1122386872"/>
                    </a:ext>
                  </a:extLst>
                </a:gridCol>
                <a:gridCol w="1122402">
                  <a:extLst>
                    <a:ext uri="{9D8B030D-6E8A-4147-A177-3AD203B41FA5}">
                      <a16:colId xmlns:a16="http://schemas.microsoft.com/office/drawing/2014/main" val="1453566122"/>
                    </a:ext>
                  </a:extLst>
                </a:gridCol>
                <a:gridCol w="1122402">
                  <a:extLst>
                    <a:ext uri="{9D8B030D-6E8A-4147-A177-3AD203B41FA5}">
                      <a16:colId xmlns:a16="http://schemas.microsoft.com/office/drawing/2014/main" val="50900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SW[5]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SW[4]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數值位置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3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HEX7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35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HEX6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55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HEX5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090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HEX4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83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2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C0C05C9-45A0-445B-B572-25093B09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1930400"/>
            <a:ext cx="11504644" cy="34870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7E6D7E-C4C9-441C-9871-D5BF22473E11}"/>
              </a:ext>
            </a:extLst>
          </p:cNvPr>
          <p:cNvSpPr/>
          <p:nvPr/>
        </p:nvSpPr>
        <p:spPr>
          <a:xfrm>
            <a:off x="1180630" y="2160589"/>
            <a:ext cx="593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TW" altLang="en-US" sz="5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810CC5-6969-44AE-A2FD-48B412F74814}"/>
              </a:ext>
            </a:extLst>
          </p:cNvPr>
          <p:cNvSpPr/>
          <p:nvPr/>
        </p:nvSpPr>
        <p:spPr>
          <a:xfrm>
            <a:off x="2570175" y="2147145"/>
            <a:ext cx="575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TW" altLang="en-US" sz="5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F7C843-CEE2-4817-9378-E88E2E8CEFED}"/>
              </a:ext>
            </a:extLst>
          </p:cNvPr>
          <p:cNvSpPr/>
          <p:nvPr/>
        </p:nvSpPr>
        <p:spPr>
          <a:xfrm>
            <a:off x="3859490" y="2254867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答案輸出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A0D34C-A5A8-4AE8-A486-C6AFF4A8CE49}"/>
              </a:ext>
            </a:extLst>
          </p:cNvPr>
          <p:cNvSpPr/>
          <p:nvPr/>
        </p:nvSpPr>
        <p:spPr>
          <a:xfrm>
            <a:off x="923731" y="2967135"/>
            <a:ext cx="1073020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289A1C-ACC4-4BC0-AE80-5E6DABA0C882}"/>
              </a:ext>
            </a:extLst>
          </p:cNvPr>
          <p:cNvSpPr/>
          <p:nvPr/>
        </p:nvSpPr>
        <p:spPr>
          <a:xfrm>
            <a:off x="2301551" y="2978969"/>
            <a:ext cx="1073020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5DA402-36F4-4250-9DE4-F97B035F0CFC}"/>
              </a:ext>
            </a:extLst>
          </p:cNvPr>
          <p:cNvSpPr/>
          <p:nvPr/>
        </p:nvSpPr>
        <p:spPr>
          <a:xfrm>
            <a:off x="3947618" y="3004590"/>
            <a:ext cx="2023974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B6270E-1FDE-4566-A5F1-735F173A4FA2}"/>
              </a:ext>
            </a:extLst>
          </p:cNvPr>
          <p:cNvSpPr/>
          <p:nvPr/>
        </p:nvSpPr>
        <p:spPr>
          <a:xfrm>
            <a:off x="6848668" y="4369970"/>
            <a:ext cx="1719943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9DCB71-4A55-4555-B5E6-B4397BC0D83E}"/>
              </a:ext>
            </a:extLst>
          </p:cNvPr>
          <p:cNvSpPr/>
          <p:nvPr/>
        </p:nvSpPr>
        <p:spPr>
          <a:xfrm>
            <a:off x="5971592" y="4369970"/>
            <a:ext cx="877076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DD7560-9680-4025-88BC-D28CF057579E}"/>
              </a:ext>
            </a:extLst>
          </p:cNvPr>
          <p:cNvSpPr/>
          <p:nvPr/>
        </p:nvSpPr>
        <p:spPr>
          <a:xfrm>
            <a:off x="5128725" y="4369969"/>
            <a:ext cx="877076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1D60B0-03A1-45DE-9656-09C9FB2E6DBE}"/>
              </a:ext>
            </a:extLst>
          </p:cNvPr>
          <p:cNvSpPr/>
          <p:nvPr/>
        </p:nvSpPr>
        <p:spPr>
          <a:xfrm>
            <a:off x="8708572" y="4369969"/>
            <a:ext cx="839756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0FD75B-14C8-4556-BF97-50A8AA404214}"/>
              </a:ext>
            </a:extLst>
          </p:cNvPr>
          <p:cNvSpPr/>
          <p:nvPr/>
        </p:nvSpPr>
        <p:spPr>
          <a:xfrm>
            <a:off x="9588759" y="4369969"/>
            <a:ext cx="758890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38F9C1C-FF98-4202-8699-65641F808913}"/>
              </a:ext>
            </a:extLst>
          </p:cNvPr>
          <p:cNvSpPr/>
          <p:nvPr/>
        </p:nvSpPr>
        <p:spPr>
          <a:xfrm>
            <a:off x="10388080" y="4369969"/>
            <a:ext cx="839756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B19985-CCEF-444A-B9EE-CF0E656B7731}"/>
              </a:ext>
            </a:extLst>
          </p:cNvPr>
          <p:cNvSpPr/>
          <p:nvPr/>
        </p:nvSpPr>
        <p:spPr>
          <a:xfrm>
            <a:off x="2690051" y="5606014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功能選擇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1EB9E4-6376-40AC-8655-CD05EA0A4D42}"/>
              </a:ext>
            </a:extLst>
          </p:cNvPr>
          <p:cNvSpPr/>
          <p:nvPr/>
        </p:nvSpPr>
        <p:spPr>
          <a:xfrm>
            <a:off x="4778914" y="6098190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輸入位置選擇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D33819-0070-4B38-ADC5-53D4FC403FD9}"/>
              </a:ext>
            </a:extLst>
          </p:cNvPr>
          <p:cNvSpPr/>
          <p:nvPr/>
        </p:nvSpPr>
        <p:spPr>
          <a:xfrm>
            <a:off x="6410130" y="3246686"/>
            <a:ext cx="22365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數值選擇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5D5BCF6-1B5F-4D32-92D1-07812677621F}"/>
              </a:ext>
            </a:extLst>
          </p:cNvPr>
          <p:cNvCxnSpPr>
            <a:cxnSpLocks/>
            <a:stCxn id="18" idx="0"/>
            <a:endCxn id="14" idx="1"/>
          </p:cNvCxnSpPr>
          <p:nvPr/>
        </p:nvCxnSpPr>
        <p:spPr>
          <a:xfrm flipV="1">
            <a:off x="3808306" y="4773443"/>
            <a:ext cx="1320419" cy="8325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9FBF04E-C7E1-493A-BA42-1D5C8823907F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>
          <a:xfrm flipV="1">
            <a:off x="6410130" y="5176917"/>
            <a:ext cx="0" cy="921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F3BFD10-F5B1-4F27-BA36-4B66CAFC9919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>
            <a:off x="7528386" y="3954572"/>
            <a:ext cx="180254" cy="4153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1BFD6A0C-92B1-4FED-82C3-592CFF77DB11}"/>
              </a:ext>
            </a:extLst>
          </p:cNvPr>
          <p:cNvSpPr/>
          <p:nvPr/>
        </p:nvSpPr>
        <p:spPr>
          <a:xfrm>
            <a:off x="8010195" y="5503736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數值輸入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EE354F5-C740-4A51-B3AD-8B9B465D19C3}"/>
              </a:ext>
            </a:extLst>
          </p:cNvPr>
          <p:cNvCxnSpPr>
            <a:cxnSpLocks/>
            <a:stCxn id="42" idx="0"/>
            <a:endCxn id="15" idx="2"/>
          </p:cNvCxnSpPr>
          <p:nvPr/>
        </p:nvCxnSpPr>
        <p:spPr>
          <a:xfrm flipV="1">
            <a:off x="9128450" y="5176916"/>
            <a:ext cx="0" cy="3268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BC473013-533B-4E53-B7CE-F747D9C8CAFA}"/>
              </a:ext>
            </a:extLst>
          </p:cNvPr>
          <p:cNvSpPr/>
          <p:nvPr/>
        </p:nvSpPr>
        <p:spPr>
          <a:xfrm>
            <a:off x="10294279" y="5943988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重置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0CB81F-B458-499B-B94C-166E677AEBB2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10807958" y="5176916"/>
            <a:ext cx="91615" cy="7670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6D1B6D3-614F-4D94-87D0-F56EB93F0302}"/>
              </a:ext>
            </a:extLst>
          </p:cNvPr>
          <p:cNvSpPr/>
          <p:nvPr/>
        </p:nvSpPr>
        <p:spPr>
          <a:xfrm>
            <a:off x="9362911" y="3133647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計算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2BE7707B-5B85-4627-897A-FC5F5A6C7E2B}"/>
              </a:ext>
            </a:extLst>
          </p:cNvPr>
          <p:cNvCxnSpPr>
            <a:cxnSpLocks/>
            <a:stCxn id="51" idx="2"/>
            <a:endCxn id="16" idx="0"/>
          </p:cNvCxnSpPr>
          <p:nvPr/>
        </p:nvCxnSpPr>
        <p:spPr>
          <a:xfrm flipH="1">
            <a:off x="9968204" y="3841533"/>
            <a:ext cx="1" cy="5284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18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F1ABA0-FFE8-47C5-939C-D8513A5945C4}"/>
              </a:ext>
            </a:extLst>
          </p:cNvPr>
          <p:cNvSpPr/>
          <p:nvPr/>
        </p:nvSpPr>
        <p:spPr>
          <a:xfrm>
            <a:off x="7299649" y="3834881"/>
            <a:ext cx="2192694" cy="194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ＡＬＵ計算電路</a:t>
            </a: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083E0EC5-9BFD-4059-B9C6-1F6E623956D9}"/>
              </a:ext>
            </a:extLst>
          </p:cNvPr>
          <p:cNvCxnSpPr>
            <a:cxnSpLocks/>
            <a:endCxn id="4" idx="3"/>
          </p:cNvCxnSpPr>
          <p:nvPr/>
        </p:nvCxnSpPr>
        <p:spPr>
          <a:xfrm rot="5400000">
            <a:off x="9357827" y="3731466"/>
            <a:ext cx="1208316" cy="93928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1141E54-118C-4A99-89EC-B973A3138092}"/>
              </a:ext>
            </a:extLst>
          </p:cNvPr>
          <p:cNvSpPr txBox="1"/>
          <p:nvPr/>
        </p:nvSpPr>
        <p:spPr>
          <a:xfrm>
            <a:off x="9839131" y="3227619"/>
            <a:ext cx="11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KEY2</a:t>
            </a:r>
            <a:r>
              <a:rPr lang="zh-TW" altLang="en-US" dirty="0"/>
              <a:t>觸發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CC372E-BEB1-495A-BA89-C1D4F683B669}"/>
              </a:ext>
            </a:extLst>
          </p:cNvPr>
          <p:cNvSpPr/>
          <p:nvPr/>
        </p:nvSpPr>
        <p:spPr>
          <a:xfrm>
            <a:off x="3678789" y="3900198"/>
            <a:ext cx="1380931" cy="4058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REG_A[7:0]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BAF474-2E04-450D-AFBB-8674B1E3A78C}"/>
              </a:ext>
            </a:extLst>
          </p:cNvPr>
          <p:cNvSpPr/>
          <p:nvPr/>
        </p:nvSpPr>
        <p:spPr>
          <a:xfrm>
            <a:off x="3678788" y="5202594"/>
            <a:ext cx="1380931" cy="4058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REG_B[7:0]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1D77F60-61EC-4908-840C-B20109C3DFD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059720" y="4103139"/>
            <a:ext cx="21926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2CE91EC-4245-455C-8E3B-5314C84E278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059719" y="5405535"/>
            <a:ext cx="2232154" cy="2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CD73B81-A285-4829-8C30-8748532540CE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8395996" y="5775649"/>
            <a:ext cx="1298510" cy="57849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3EAC14-D68E-4A10-85F2-B24436EABC3B}"/>
              </a:ext>
            </a:extLst>
          </p:cNvPr>
          <p:cNvSpPr txBox="1"/>
          <p:nvPr/>
        </p:nvSpPr>
        <p:spPr>
          <a:xfrm>
            <a:off x="9694506" y="6169483"/>
            <a:ext cx="192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SW[7:6]</a:t>
            </a:r>
            <a:r>
              <a:rPr lang="zh-TW" altLang="en-US" dirty="0"/>
              <a:t>選擇功能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2248772-533C-4660-B9EF-779ABACED05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8395996" y="3429000"/>
            <a:ext cx="0" cy="4058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79A3169-DAFE-4806-A8E8-A984AE714D4A}"/>
              </a:ext>
            </a:extLst>
          </p:cNvPr>
          <p:cNvSpPr/>
          <p:nvPr/>
        </p:nvSpPr>
        <p:spPr>
          <a:xfrm>
            <a:off x="7299650" y="1168276"/>
            <a:ext cx="2192693" cy="405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HEX3~HEX0</a:t>
            </a:r>
            <a:r>
              <a:rPr lang="zh-TW" altLang="en-US" dirty="0"/>
              <a:t> 輸出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862DFA-8244-4485-BDB9-6ED6CBEB8840}"/>
              </a:ext>
            </a:extLst>
          </p:cNvPr>
          <p:cNvSpPr/>
          <p:nvPr/>
        </p:nvSpPr>
        <p:spPr>
          <a:xfrm>
            <a:off x="7705530" y="3041393"/>
            <a:ext cx="1380931" cy="4058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ANS[15:0]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03C10AA-7D1B-4DBB-9567-A4CE1581527A}"/>
              </a:ext>
            </a:extLst>
          </p:cNvPr>
          <p:cNvSpPr/>
          <p:nvPr/>
        </p:nvSpPr>
        <p:spPr>
          <a:xfrm>
            <a:off x="7299650" y="2093563"/>
            <a:ext cx="2192693" cy="40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轉換電路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04D7192-F285-476E-8F39-6639DDA2DFB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8388220" y="2499445"/>
            <a:ext cx="7777" cy="541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E2D9766-A6DB-47C5-93AF-C2BC23643652}"/>
              </a:ext>
            </a:extLst>
          </p:cNvPr>
          <p:cNvCxnSpPr>
            <a:cxnSpLocks/>
            <a:stCxn id="27" idx="0"/>
            <a:endCxn id="23" idx="2"/>
          </p:cNvCxnSpPr>
          <p:nvPr/>
        </p:nvCxnSpPr>
        <p:spPr>
          <a:xfrm flipV="1">
            <a:off x="8395997" y="1574158"/>
            <a:ext cx="0" cy="5194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4394899D-FD74-466D-9B4D-52E6C9BBBB4A}"/>
              </a:ext>
            </a:extLst>
          </p:cNvPr>
          <p:cNvSpPr/>
          <p:nvPr/>
        </p:nvSpPr>
        <p:spPr>
          <a:xfrm>
            <a:off x="3430362" y="2178700"/>
            <a:ext cx="1877782" cy="405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HEX7~HEX6</a:t>
            </a:r>
            <a:r>
              <a:rPr lang="zh-TW" altLang="en-US" dirty="0"/>
              <a:t> 輸出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BB6A571-16D4-4429-85EA-71E1FAEA67DE}"/>
              </a:ext>
            </a:extLst>
          </p:cNvPr>
          <p:cNvSpPr/>
          <p:nvPr/>
        </p:nvSpPr>
        <p:spPr>
          <a:xfrm>
            <a:off x="3552825" y="3103987"/>
            <a:ext cx="1632856" cy="40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轉換電路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56CA34C-BB07-4FE7-A553-13F72DECA991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369253" y="2584582"/>
            <a:ext cx="0" cy="5194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48648FBC-ECC0-48EA-9F7D-4CA44F568249}"/>
              </a:ext>
            </a:extLst>
          </p:cNvPr>
          <p:cNvCxnSpPr>
            <a:cxnSpLocks/>
            <a:stCxn id="10" idx="0"/>
            <a:endCxn id="36" idx="2"/>
          </p:cNvCxnSpPr>
          <p:nvPr/>
        </p:nvCxnSpPr>
        <p:spPr>
          <a:xfrm flipH="1" flipV="1">
            <a:off x="4369253" y="3509869"/>
            <a:ext cx="2" cy="390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12BD8EA6-02C1-4B90-B001-CB436BB3BC2B}"/>
              </a:ext>
            </a:extLst>
          </p:cNvPr>
          <p:cNvSpPr/>
          <p:nvPr/>
        </p:nvSpPr>
        <p:spPr>
          <a:xfrm>
            <a:off x="5370642" y="2178700"/>
            <a:ext cx="1877782" cy="405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HEX5~HEX4</a:t>
            </a:r>
            <a:r>
              <a:rPr lang="zh-TW" altLang="en-US" dirty="0"/>
              <a:t> 輸出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E3DF93-9AFB-49EF-9623-5A773EB21739}"/>
              </a:ext>
            </a:extLst>
          </p:cNvPr>
          <p:cNvSpPr/>
          <p:nvPr/>
        </p:nvSpPr>
        <p:spPr>
          <a:xfrm>
            <a:off x="5493105" y="3103987"/>
            <a:ext cx="1632856" cy="40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轉換電路</a:t>
            </a: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DA241AD9-C7F6-4926-9E41-46AA55412A8E}"/>
              </a:ext>
            </a:extLst>
          </p:cNvPr>
          <p:cNvCxnSpPr>
            <a:cxnSpLocks/>
            <a:stCxn id="55" idx="0"/>
            <a:endCxn id="54" idx="2"/>
          </p:cNvCxnSpPr>
          <p:nvPr/>
        </p:nvCxnSpPr>
        <p:spPr>
          <a:xfrm flipV="1">
            <a:off x="6309533" y="2584582"/>
            <a:ext cx="0" cy="5194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7492DBC8-374E-46ED-83BC-ADED65CD5BB8}"/>
              </a:ext>
            </a:extLst>
          </p:cNvPr>
          <p:cNvCxnSpPr>
            <a:cxnSpLocks/>
            <a:stCxn id="11" idx="0"/>
            <a:endCxn id="55" idx="2"/>
          </p:cNvCxnSpPr>
          <p:nvPr/>
        </p:nvCxnSpPr>
        <p:spPr>
          <a:xfrm rot="5400000" flipH="1" flipV="1">
            <a:off x="4493031" y="3386093"/>
            <a:ext cx="1692725" cy="1940279"/>
          </a:xfrm>
          <a:prstGeom prst="bentConnector3">
            <a:avLst>
              <a:gd name="adj1" fmla="val 1637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3BED0139-4DE1-4222-A390-D850E30515E0}"/>
              </a:ext>
            </a:extLst>
          </p:cNvPr>
          <p:cNvSpPr/>
          <p:nvPr/>
        </p:nvSpPr>
        <p:spPr>
          <a:xfrm>
            <a:off x="705432" y="3834880"/>
            <a:ext cx="2192694" cy="194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設定數值電路</a:t>
            </a:r>
          </a:p>
        </p:txBody>
      </p:sp>
      <p:cxnSp>
        <p:nvCxnSpPr>
          <p:cNvPr id="66" name="接點: 肘形 65">
            <a:extLst>
              <a:ext uri="{FF2B5EF4-FFF2-40B4-BE49-F238E27FC236}">
                <a16:creationId xmlns:a16="http://schemas.microsoft.com/office/drawing/2014/main" id="{71FD49E0-49E3-4FD1-B2FE-FB9745362BC7}"/>
              </a:ext>
            </a:extLst>
          </p:cNvPr>
          <p:cNvCxnSpPr>
            <a:cxnSpLocks/>
            <a:stCxn id="67" idx="1"/>
          </p:cNvCxnSpPr>
          <p:nvPr/>
        </p:nvCxnSpPr>
        <p:spPr>
          <a:xfrm rot="10800000">
            <a:off x="1853097" y="5775651"/>
            <a:ext cx="1294722" cy="289249"/>
          </a:xfrm>
          <a:prstGeom prst="bentConnector3">
            <a:avLst>
              <a:gd name="adj1" fmla="val 9972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C5809AB7-E575-4F96-A98F-6C3AB4CAF594}"/>
              </a:ext>
            </a:extLst>
          </p:cNvPr>
          <p:cNvSpPr txBox="1"/>
          <p:nvPr/>
        </p:nvSpPr>
        <p:spPr>
          <a:xfrm>
            <a:off x="3147819" y="5880233"/>
            <a:ext cx="129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KEY3</a:t>
            </a:r>
            <a:r>
              <a:rPr lang="zh-TW" altLang="en-US" dirty="0"/>
              <a:t>觸發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FE7CF367-9F78-48AD-9421-83423F5C5EF4}"/>
              </a:ext>
            </a:extLst>
          </p:cNvPr>
          <p:cNvSpPr txBox="1"/>
          <p:nvPr/>
        </p:nvSpPr>
        <p:spPr>
          <a:xfrm>
            <a:off x="4591443" y="6354149"/>
            <a:ext cx="171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KEY1</a:t>
            </a:r>
            <a:r>
              <a:rPr lang="zh-TW" altLang="en-US" dirty="0"/>
              <a:t>觸發重置</a:t>
            </a:r>
          </a:p>
        </p:txBody>
      </p: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9AFCAE52-BE71-4117-BFFF-192CADCE258B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1020797" y="5791785"/>
            <a:ext cx="3570647" cy="747030"/>
          </a:xfrm>
          <a:prstGeom prst="bentConnector3">
            <a:avLst>
              <a:gd name="adj1" fmla="val 996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596AC737-FC96-4EB4-979B-560168DE01C4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6309533" y="5784301"/>
            <a:ext cx="1574834" cy="754514"/>
          </a:xfrm>
          <a:prstGeom prst="bentConnector3">
            <a:avLst>
              <a:gd name="adj1" fmla="val 10095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A309CE99-37FE-439B-8CE1-E8BAB1EAEEE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898126" y="4103139"/>
            <a:ext cx="780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1262961-4797-4FA7-A188-DB50E42D11A0}"/>
              </a:ext>
            </a:extLst>
          </p:cNvPr>
          <p:cNvCxnSpPr>
            <a:cxnSpLocks/>
          </p:cNvCxnSpPr>
          <p:nvPr/>
        </p:nvCxnSpPr>
        <p:spPr>
          <a:xfrm>
            <a:off x="2898126" y="5405535"/>
            <a:ext cx="780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F5887AC-0A76-43C8-BBD7-A501D4B7D8B7}"/>
              </a:ext>
            </a:extLst>
          </p:cNvPr>
          <p:cNvSpPr txBox="1"/>
          <p:nvPr/>
        </p:nvSpPr>
        <p:spPr>
          <a:xfrm>
            <a:off x="1537072" y="2706270"/>
            <a:ext cx="192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SW[3:0]</a:t>
            </a:r>
            <a:r>
              <a:rPr lang="zh-TW" altLang="en-US" dirty="0"/>
              <a:t>選擇數值</a:t>
            </a: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6259871-5A5A-41FF-866E-C262FEF7EF42}"/>
              </a:ext>
            </a:extLst>
          </p:cNvPr>
          <p:cNvSpPr txBox="1"/>
          <p:nvPr/>
        </p:nvSpPr>
        <p:spPr>
          <a:xfrm>
            <a:off x="198861" y="2251018"/>
            <a:ext cx="192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SW[5:4]</a:t>
            </a:r>
            <a:r>
              <a:rPr lang="zh-TW" altLang="en-US" dirty="0"/>
              <a:t>選擇位置</a:t>
            </a:r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92127BCD-FEAB-411C-B9F0-4F520679FC84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2500458" y="3075602"/>
            <a:ext cx="0" cy="7067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3EB16CD0-C7E1-4AA7-91CE-E45595D72A0F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1162247" y="2620350"/>
            <a:ext cx="14316" cy="11983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標題 1">
            <a:extLst>
              <a:ext uri="{FF2B5EF4-FFF2-40B4-BE49-F238E27FC236}">
                <a16:creationId xmlns:a16="http://schemas.microsoft.com/office/drawing/2014/main" id="{7FB797BB-C677-4A69-9BCF-177DF394B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作業三：電路架構</a:t>
            </a:r>
            <a:r>
              <a:rPr lang="zh-TW" altLang="en-US" b="1" dirty="0"/>
              <a:t>參考</a:t>
            </a:r>
          </a:p>
        </p:txBody>
      </p:sp>
    </p:spTree>
    <p:extLst>
      <p:ext uri="{BB962C8B-B14F-4D97-AF65-F5344CB8AC3E}">
        <p14:creationId xmlns:p14="http://schemas.microsoft.com/office/powerpoint/2010/main" val="315169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A4230-E9BF-42F7-BCA8-D5ED539F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25" y="208154"/>
            <a:ext cx="8596668" cy="1320800"/>
          </a:xfrm>
        </p:spPr>
        <p:txBody>
          <a:bodyPr/>
          <a:lstStyle/>
          <a:p>
            <a:r>
              <a:rPr lang="en-US" altLang="zh-TW" dirty="0"/>
              <a:t>CLK</a:t>
            </a:r>
            <a:r>
              <a:rPr lang="zh-TW" altLang="en-US" dirty="0"/>
              <a:t>除頻</a:t>
            </a:r>
            <a:r>
              <a:rPr lang="en-US" altLang="zh-TW" dirty="0"/>
              <a:t>: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8CC37F-CB99-4203-8FC1-BBAEF12B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279" y="864683"/>
                <a:ext cx="11135221" cy="349925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3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 ,   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zh-TW" altLang="en-US" dirty="0"/>
                  <a:t>例 </a:t>
                </a:r>
                <a:r>
                  <a:rPr lang="en-US" altLang="zh-TW" dirty="0"/>
                  <a:t>50MHz</a:t>
                </a:r>
                <a:r>
                  <a:rPr lang="zh-TW" altLang="en-US" dirty="0"/>
                  <a:t>輸入轉</a:t>
                </a:r>
                <a:r>
                  <a:rPr lang="en-US" altLang="zh-TW" dirty="0"/>
                  <a:t>5Hz</a:t>
                </a:r>
                <a:r>
                  <a:rPr lang="zh-TW" altLang="en-US" dirty="0"/>
                  <a:t>輸出：</a:t>
                </a:r>
                <a:endParaRPr lang="en-US" altLang="zh-TW" dirty="0"/>
              </a:p>
              <a:p>
                <a:r>
                  <a:rPr lang="en-US" altLang="zh-TW" dirty="0"/>
                  <a:t>1.</a:t>
                </a:r>
                <a:r>
                  <a:rPr lang="zh-TW" altLang="en-US" dirty="0"/>
                  <a:t>將</a:t>
                </a:r>
                <a:r>
                  <a:rPr lang="en-US" altLang="zh-TW" dirty="0"/>
                  <a:t>50MHz</a:t>
                </a:r>
                <a:r>
                  <a:rPr lang="zh-TW" altLang="en-US" dirty="0"/>
                  <a:t>除上</a:t>
                </a:r>
                <a:r>
                  <a:rPr lang="en-US" altLang="zh-TW" dirty="0"/>
                  <a:t>5Hz</a:t>
                </a:r>
                <a:r>
                  <a:rPr lang="zh-TW" altLang="en-US" dirty="0"/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n-US" altLang="zh-TW" i="1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zh-TW" altLang="en-US" dirty="0"/>
                  <a:t>表示我每輸入</a:t>
                </a:r>
                <a:r>
                  <a:rPr lang="en-US" altLang="zh-TW" dirty="0"/>
                  <a:t>10M</a:t>
                </a:r>
                <a:r>
                  <a:rPr lang="zh-TW" altLang="en-US" dirty="0"/>
                  <a:t>個</a:t>
                </a:r>
                <a:r>
                  <a:rPr lang="en-US" altLang="zh-TW" dirty="0" err="1"/>
                  <a:t>clk</a:t>
                </a:r>
                <a:r>
                  <a:rPr lang="zh-TW" altLang="en-US" dirty="0"/>
                  <a:t>時，需輸出一個</a:t>
                </a:r>
                <a:r>
                  <a:rPr lang="en-US" altLang="zh-TW" dirty="0" err="1"/>
                  <a:t>clk</a:t>
                </a:r>
                <a:r>
                  <a:rPr lang="zh-TW" altLang="en-US" dirty="0"/>
                  <a:t>，才能使輸出頻率為 </a:t>
                </a:r>
                <a:r>
                  <a:rPr lang="en-US" altLang="zh-TW" dirty="0"/>
                  <a:t>5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r>
                  <a:rPr lang="en-US" altLang="zh-TW" dirty="0"/>
                  <a:t>2.</a:t>
                </a:r>
                <a:r>
                  <a:rPr lang="zh-TW" altLang="en-US" dirty="0"/>
                  <a:t>將上方結果除上</a:t>
                </a:r>
                <a:r>
                  <a:rPr lang="en-US" altLang="zh-TW" dirty="0"/>
                  <a:t>2</a:t>
                </a:r>
                <a:r>
                  <a:rPr lang="zh-TW" altLang="en-US" dirty="0"/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zh-TW" altLang="en-US" dirty="0"/>
                  <a:t>表示我每輸入</a:t>
                </a:r>
                <a:r>
                  <a:rPr lang="en-US" altLang="zh-TW" dirty="0"/>
                  <a:t>5M</a:t>
                </a:r>
                <a:r>
                  <a:rPr lang="zh-TW" altLang="en-US" dirty="0"/>
                  <a:t>個</a:t>
                </a:r>
                <a:r>
                  <a:rPr lang="en-US" altLang="zh-TW" dirty="0" err="1"/>
                  <a:t>clk</a:t>
                </a:r>
                <a:r>
                  <a:rPr lang="zh-TW" altLang="en-US" dirty="0"/>
                  <a:t>，輸出的信號需更換電位，這樣即可輸出工作週期為</a:t>
                </a:r>
                <a:r>
                  <a:rPr lang="en-US" altLang="zh-TW" dirty="0"/>
                  <a:t>50%</a:t>
                </a:r>
                <a:r>
                  <a:rPr lang="zh-TW" altLang="en-US" dirty="0"/>
                  <a:t>的時脈。</a:t>
                </a: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b="0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8CC37F-CB99-4203-8FC1-BBAEF12B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279" y="864683"/>
                <a:ext cx="11135221" cy="3499254"/>
              </a:xfrm>
              <a:blipFill>
                <a:blip r:embed="rId3"/>
                <a:stretch>
                  <a:fillRect l="-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FECE685-B137-4C30-9533-8BC317FCB5E8}"/>
              </a:ext>
            </a:extLst>
          </p:cNvPr>
          <p:cNvCxnSpPr/>
          <p:nvPr/>
        </p:nvCxnSpPr>
        <p:spPr>
          <a:xfrm>
            <a:off x="1520890" y="4460033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D6EE617-7689-4F8E-8B53-F9111B996436}"/>
              </a:ext>
            </a:extLst>
          </p:cNvPr>
          <p:cNvCxnSpPr>
            <a:cxnSpLocks/>
          </p:cNvCxnSpPr>
          <p:nvPr/>
        </p:nvCxnSpPr>
        <p:spPr>
          <a:xfrm flipH="1">
            <a:off x="1520890" y="4460033"/>
            <a:ext cx="385043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86B0E3E-63FA-43A9-9777-34540091567E}"/>
              </a:ext>
            </a:extLst>
          </p:cNvPr>
          <p:cNvCxnSpPr>
            <a:cxnSpLocks/>
          </p:cNvCxnSpPr>
          <p:nvPr/>
        </p:nvCxnSpPr>
        <p:spPr>
          <a:xfrm flipH="1">
            <a:off x="5371322" y="5080000"/>
            <a:ext cx="385043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2A768F-18BE-45E3-9C8D-E102ADACF873}"/>
              </a:ext>
            </a:extLst>
          </p:cNvPr>
          <p:cNvCxnSpPr/>
          <p:nvPr/>
        </p:nvCxnSpPr>
        <p:spPr>
          <a:xfrm>
            <a:off x="5371322" y="4460033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1854E8-E938-4478-B1B9-8E466734F21A}"/>
              </a:ext>
            </a:extLst>
          </p:cNvPr>
          <p:cNvCxnSpPr/>
          <p:nvPr/>
        </p:nvCxnSpPr>
        <p:spPr>
          <a:xfrm>
            <a:off x="9234195" y="4460033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F85F96-C677-4FFD-9666-E852C7A595C5}"/>
              </a:ext>
            </a:extLst>
          </p:cNvPr>
          <p:cNvSpPr txBox="1"/>
          <p:nvPr/>
        </p:nvSpPr>
        <p:spPr>
          <a:xfrm>
            <a:off x="482083" y="4585350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5Hz</a:t>
            </a:r>
            <a:r>
              <a:rPr lang="zh-TW" altLang="en-US" dirty="0"/>
              <a:t>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98F4A6-D3CB-4AB1-A0F0-0B4F359553E2}"/>
              </a:ext>
            </a:extLst>
          </p:cNvPr>
          <p:cNvSpPr txBox="1"/>
          <p:nvPr/>
        </p:nvSpPr>
        <p:spPr>
          <a:xfrm>
            <a:off x="248301" y="5812085"/>
            <a:ext cx="99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50MHz</a:t>
            </a:r>
            <a:r>
              <a:rPr lang="zh-TW" altLang="en-US" dirty="0"/>
              <a:t>：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80B3F34-5513-48ED-A466-A743C3EFD728}"/>
              </a:ext>
            </a:extLst>
          </p:cNvPr>
          <p:cNvCxnSpPr>
            <a:cxnSpLocks/>
          </p:cNvCxnSpPr>
          <p:nvPr/>
        </p:nvCxnSpPr>
        <p:spPr>
          <a:xfrm>
            <a:off x="1520890" y="4460033"/>
            <a:ext cx="0" cy="21553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EF6FC45-F36E-430F-A714-04ABBC4C8A79}"/>
              </a:ext>
            </a:extLst>
          </p:cNvPr>
          <p:cNvCxnSpPr>
            <a:cxnSpLocks/>
          </p:cNvCxnSpPr>
          <p:nvPr/>
        </p:nvCxnSpPr>
        <p:spPr>
          <a:xfrm>
            <a:off x="9234195" y="4491107"/>
            <a:ext cx="0" cy="21553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2BF131F-50FB-41B3-A8C8-38A242A3C92F}"/>
              </a:ext>
            </a:extLst>
          </p:cNvPr>
          <p:cNvCxnSpPr>
            <a:cxnSpLocks/>
          </p:cNvCxnSpPr>
          <p:nvPr/>
        </p:nvCxnSpPr>
        <p:spPr>
          <a:xfrm>
            <a:off x="1520890" y="6326155"/>
            <a:ext cx="771330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5BD7A8B-3CEE-43DC-84A3-3CF5161E5DF6}"/>
              </a:ext>
            </a:extLst>
          </p:cNvPr>
          <p:cNvSpPr txBox="1"/>
          <p:nvPr/>
        </p:nvSpPr>
        <p:spPr>
          <a:xfrm>
            <a:off x="4874898" y="6382140"/>
            <a:ext cx="99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200ms</a:t>
            </a:r>
            <a:endParaRPr lang="zh-TW" altLang="en-US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29D605C-BDE5-4BE2-9856-A687CCD94D54}"/>
              </a:ext>
            </a:extLst>
          </p:cNvPr>
          <p:cNvCxnSpPr/>
          <p:nvPr/>
        </p:nvCxnSpPr>
        <p:spPr>
          <a:xfrm>
            <a:off x="1520890" y="5696856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A5F7EDD-DC44-482B-B08F-B04C30CCB2F3}"/>
              </a:ext>
            </a:extLst>
          </p:cNvPr>
          <p:cNvCxnSpPr/>
          <p:nvPr/>
        </p:nvCxnSpPr>
        <p:spPr>
          <a:xfrm>
            <a:off x="9234195" y="5696854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FC40B6CB-CB42-4FDA-959B-231753FBB890}"/>
              </a:ext>
            </a:extLst>
          </p:cNvPr>
          <p:cNvCxnSpPr/>
          <p:nvPr/>
        </p:nvCxnSpPr>
        <p:spPr>
          <a:xfrm>
            <a:off x="1688839" y="5696853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ED67849-19DD-46B7-A2A8-210801546F21}"/>
              </a:ext>
            </a:extLst>
          </p:cNvPr>
          <p:cNvCxnSpPr>
            <a:cxnSpLocks/>
          </p:cNvCxnSpPr>
          <p:nvPr/>
        </p:nvCxnSpPr>
        <p:spPr>
          <a:xfrm>
            <a:off x="1517778" y="5689605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C9358E3-5C85-497B-BA5B-07B9618DE9F9}"/>
              </a:ext>
            </a:extLst>
          </p:cNvPr>
          <p:cNvCxnSpPr>
            <a:cxnSpLocks/>
          </p:cNvCxnSpPr>
          <p:nvPr/>
        </p:nvCxnSpPr>
        <p:spPr>
          <a:xfrm>
            <a:off x="1707502" y="6327197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936F146-F128-4229-B5C5-8A88DBF7A602}"/>
              </a:ext>
            </a:extLst>
          </p:cNvPr>
          <p:cNvCxnSpPr/>
          <p:nvPr/>
        </p:nvCxnSpPr>
        <p:spPr>
          <a:xfrm>
            <a:off x="1878564" y="5696856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FBBB3E5-CB62-4B67-81F1-56F7924524B4}"/>
              </a:ext>
            </a:extLst>
          </p:cNvPr>
          <p:cNvCxnSpPr/>
          <p:nvPr/>
        </p:nvCxnSpPr>
        <p:spPr>
          <a:xfrm>
            <a:off x="2046513" y="5696853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E6C89FC7-B140-4992-9D88-D34734B0D13D}"/>
              </a:ext>
            </a:extLst>
          </p:cNvPr>
          <p:cNvCxnSpPr>
            <a:cxnSpLocks/>
          </p:cNvCxnSpPr>
          <p:nvPr/>
        </p:nvCxnSpPr>
        <p:spPr>
          <a:xfrm>
            <a:off x="1875452" y="5689605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1B0F579-E840-4A11-8BA2-FDF7D3B01123}"/>
              </a:ext>
            </a:extLst>
          </p:cNvPr>
          <p:cNvCxnSpPr>
            <a:cxnSpLocks/>
          </p:cNvCxnSpPr>
          <p:nvPr/>
        </p:nvCxnSpPr>
        <p:spPr>
          <a:xfrm>
            <a:off x="2065176" y="6327197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C2E5FACA-F8F6-41B2-AD8F-7B1D63BDA221}"/>
              </a:ext>
            </a:extLst>
          </p:cNvPr>
          <p:cNvCxnSpPr/>
          <p:nvPr/>
        </p:nvCxnSpPr>
        <p:spPr>
          <a:xfrm>
            <a:off x="2233127" y="5697902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7A47052-85B4-47D1-919D-124260361DCA}"/>
              </a:ext>
            </a:extLst>
          </p:cNvPr>
          <p:cNvCxnSpPr/>
          <p:nvPr/>
        </p:nvCxnSpPr>
        <p:spPr>
          <a:xfrm>
            <a:off x="2401076" y="5697899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ACB9070-8580-4CEF-8729-CD9A198D6D8F}"/>
              </a:ext>
            </a:extLst>
          </p:cNvPr>
          <p:cNvCxnSpPr>
            <a:cxnSpLocks/>
          </p:cNvCxnSpPr>
          <p:nvPr/>
        </p:nvCxnSpPr>
        <p:spPr>
          <a:xfrm>
            <a:off x="2230015" y="5690651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F57A601-D8D7-4A90-AE68-41F94305425C}"/>
              </a:ext>
            </a:extLst>
          </p:cNvPr>
          <p:cNvCxnSpPr>
            <a:cxnSpLocks/>
          </p:cNvCxnSpPr>
          <p:nvPr/>
        </p:nvCxnSpPr>
        <p:spPr>
          <a:xfrm>
            <a:off x="2419739" y="6328243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4B11F39-828E-4E7D-800F-B3811AF94F14}"/>
              </a:ext>
            </a:extLst>
          </p:cNvPr>
          <p:cNvCxnSpPr/>
          <p:nvPr/>
        </p:nvCxnSpPr>
        <p:spPr>
          <a:xfrm>
            <a:off x="2587688" y="5707220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569AAE-6A6B-420B-971B-A5BCDC97ADC8}"/>
              </a:ext>
            </a:extLst>
          </p:cNvPr>
          <p:cNvCxnSpPr/>
          <p:nvPr/>
        </p:nvCxnSpPr>
        <p:spPr>
          <a:xfrm>
            <a:off x="2755637" y="5707217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26AC5E3-84BE-420D-9E55-A8205E9D7CA0}"/>
              </a:ext>
            </a:extLst>
          </p:cNvPr>
          <p:cNvCxnSpPr>
            <a:cxnSpLocks/>
          </p:cNvCxnSpPr>
          <p:nvPr/>
        </p:nvCxnSpPr>
        <p:spPr>
          <a:xfrm>
            <a:off x="2584576" y="5699969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764DFA28-8BFB-4BD0-9EB3-6CF1132A6CFA}"/>
              </a:ext>
            </a:extLst>
          </p:cNvPr>
          <p:cNvCxnSpPr>
            <a:cxnSpLocks/>
          </p:cNvCxnSpPr>
          <p:nvPr/>
        </p:nvCxnSpPr>
        <p:spPr>
          <a:xfrm>
            <a:off x="2774300" y="6337561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D10BF42-6E9C-421E-BF48-63B6A8F34930}"/>
              </a:ext>
            </a:extLst>
          </p:cNvPr>
          <p:cNvCxnSpPr/>
          <p:nvPr/>
        </p:nvCxnSpPr>
        <p:spPr>
          <a:xfrm>
            <a:off x="8885853" y="5696856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7DEB4F3E-5435-4D93-A596-5B5CEF863A6B}"/>
              </a:ext>
            </a:extLst>
          </p:cNvPr>
          <p:cNvCxnSpPr/>
          <p:nvPr/>
        </p:nvCxnSpPr>
        <p:spPr>
          <a:xfrm>
            <a:off x="9053802" y="5696853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124948F-3AAF-4EF1-A02D-E6A8A92E5C9C}"/>
              </a:ext>
            </a:extLst>
          </p:cNvPr>
          <p:cNvCxnSpPr>
            <a:cxnSpLocks/>
          </p:cNvCxnSpPr>
          <p:nvPr/>
        </p:nvCxnSpPr>
        <p:spPr>
          <a:xfrm>
            <a:off x="8882741" y="5689605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5295DED1-3E7A-4D12-B95A-7C7EB181ED07}"/>
              </a:ext>
            </a:extLst>
          </p:cNvPr>
          <p:cNvCxnSpPr>
            <a:cxnSpLocks/>
          </p:cNvCxnSpPr>
          <p:nvPr/>
        </p:nvCxnSpPr>
        <p:spPr>
          <a:xfrm>
            <a:off x="9072465" y="6327197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E96F902E-AD62-4A17-81F9-57C05487F81E}"/>
              </a:ext>
            </a:extLst>
          </p:cNvPr>
          <p:cNvCxnSpPr/>
          <p:nvPr/>
        </p:nvCxnSpPr>
        <p:spPr>
          <a:xfrm>
            <a:off x="5374435" y="5717597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214A3AE-5589-47E5-8522-81984B957B6E}"/>
              </a:ext>
            </a:extLst>
          </p:cNvPr>
          <p:cNvCxnSpPr/>
          <p:nvPr/>
        </p:nvCxnSpPr>
        <p:spPr>
          <a:xfrm>
            <a:off x="5542384" y="5717594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4CAC875-81D6-47D6-AE31-737CEA865174}"/>
              </a:ext>
            </a:extLst>
          </p:cNvPr>
          <p:cNvCxnSpPr>
            <a:cxnSpLocks/>
          </p:cNvCxnSpPr>
          <p:nvPr/>
        </p:nvCxnSpPr>
        <p:spPr>
          <a:xfrm>
            <a:off x="5371323" y="5710346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B8A0671E-C0CE-4750-A2E4-BC953D630738}"/>
              </a:ext>
            </a:extLst>
          </p:cNvPr>
          <p:cNvCxnSpPr>
            <a:cxnSpLocks/>
          </p:cNvCxnSpPr>
          <p:nvPr/>
        </p:nvCxnSpPr>
        <p:spPr>
          <a:xfrm>
            <a:off x="5561047" y="6347938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DC79669-FACA-4BFB-8E09-8E6B60260E1A}"/>
              </a:ext>
            </a:extLst>
          </p:cNvPr>
          <p:cNvCxnSpPr/>
          <p:nvPr/>
        </p:nvCxnSpPr>
        <p:spPr>
          <a:xfrm>
            <a:off x="5722776" y="5718643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3B3335EB-152E-42C0-B5DE-46F5A6910395}"/>
              </a:ext>
            </a:extLst>
          </p:cNvPr>
          <p:cNvCxnSpPr/>
          <p:nvPr/>
        </p:nvCxnSpPr>
        <p:spPr>
          <a:xfrm>
            <a:off x="5890725" y="5718640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DFD2E7D-2BB3-4716-992E-EF3A061CD9E6}"/>
              </a:ext>
            </a:extLst>
          </p:cNvPr>
          <p:cNvCxnSpPr>
            <a:cxnSpLocks/>
          </p:cNvCxnSpPr>
          <p:nvPr/>
        </p:nvCxnSpPr>
        <p:spPr>
          <a:xfrm>
            <a:off x="5719664" y="5711392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93FA840C-1CD4-4B1A-A9E7-82DEFF1FB768}"/>
              </a:ext>
            </a:extLst>
          </p:cNvPr>
          <p:cNvCxnSpPr>
            <a:cxnSpLocks/>
          </p:cNvCxnSpPr>
          <p:nvPr/>
        </p:nvCxnSpPr>
        <p:spPr>
          <a:xfrm>
            <a:off x="5909388" y="6348984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A10D90CA-3C1D-4ED1-80B7-30BC7CBCFAEF}"/>
              </a:ext>
            </a:extLst>
          </p:cNvPr>
          <p:cNvCxnSpPr/>
          <p:nvPr/>
        </p:nvCxnSpPr>
        <p:spPr>
          <a:xfrm>
            <a:off x="8512629" y="5696856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433F2360-F6B7-4A3F-9A86-B7571706332F}"/>
              </a:ext>
            </a:extLst>
          </p:cNvPr>
          <p:cNvCxnSpPr/>
          <p:nvPr/>
        </p:nvCxnSpPr>
        <p:spPr>
          <a:xfrm>
            <a:off x="8680578" y="5696853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A0CEDC34-E2EF-4BAC-A73C-19E46A0DDA45}"/>
              </a:ext>
            </a:extLst>
          </p:cNvPr>
          <p:cNvCxnSpPr>
            <a:cxnSpLocks/>
          </p:cNvCxnSpPr>
          <p:nvPr/>
        </p:nvCxnSpPr>
        <p:spPr>
          <a:xfrm>
            <a:off x="8509517" y="5689605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01722512-D408-4FA3-9E25-2A463A698EC8}"/>
              </a:ext>
            </a:extLst>
          </p:cNvPr>
          <p:cNvCxnSpPr>
            <a:cxnSpLocks/>
          </p:cNvCxnSpPr>
          <p:nvPr/>
        </p:nvCxnSpPr>
        <p:spPr>
          <a:xfrm>
            <a:off x="8699241" y="6327197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613DF445-5122-44E4-A8A8-E68A562FEA89}"/>
              </a:ext>
            </a:extLst>
          </p:cNvPr>
          <p:cNvCxnSpPr/>
          <p:nvPr/>
        </p:nvCxnSpPr>
        <p:spPr>
          <a:xfrm>
            <a:off x="6096002" y="5716550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463BB31D-2CF5-4EFB-B95F-0A0AF1951A16}"/>
              </a:ext>
            </a:extLst>
          </p:cNvPr>
          <p:cNvCxnSpPr/>
          <p:nvPr/>
        </p:nvCxnSpPr>
        <p:spPr>
          <a:xfrm>
            <a:off x="6263951" y="5716547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99044A43-3404-45E4-B2CC-FF0E725EE15A}"/>
              </a:ext>
            </a:extLst>
          </p:cNvPr>
          <p:cNvCxnSpPr>
            <a:cxnSpLocks/>
          </p:cNvCxnSpPr>
          <p:nvPr/>
        </p:nvCxnSpPr>
        <p:spPr>
          <a:xfrm>
            <a:off x="6092890" y="5709299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A0AA298F-07CE-44E2-8AF7-905D9AAF2C0F}"/>
              </a:ext>
            </a:extLst>
          </p:cNvPr>
          <p:cNvCxnSpPr>
            <a:cxnSpLocks/>
          </p:cNvCxnSpPr>
          <p:nvPr/>
        </p:nvCxnSpPr>
        <p:spPr>
          <a:xfrm>
            <a:off x="6282614" y="6346891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BF2446A-AA6F-43EA-9966-AE93EB66CD2E}"/>
              </a:ext>
            </a:extLst>
          </p:cNvPr>
          <p:cNvCxnSpPr/>
          <p:nvPr/>
        </p:nvCxnSpPr>
        <p:spPr>
          <a:xfrm>
            <a:off x="6444343" y="5717596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922A0838-8CEA-4BDD-A659-25199B8D5396}"/>
              </a:ext>
            </a:extLst>
          </p:cNvPr>
          <p:cNvCxnSpPr/>
          <p:nvPr/>
        </p:nvCxnSpPr>
        <p:spPr>
          <a:xfrm>
            <a:off x="6612292" y="5717593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AE5665A6-5D91-4AB8-BC60-8F4EFC4EF164}"/>
              </a:ext>
            </a:extLst>
          </p:cNvPr>
          <p:cNvCxnSpPr>
            <a:cxnSpLocks/>
          </p:cNvCxnSpPr>
          <p:nvPr/>
        </p:nvCxnSpPr>
        <p:spPr>
          <a:xfrm>
            <a:off x="6441231" y="5710345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CC3E9337-B7EA-443B-9FD0-74237EF3EC12}"/>
              </a:ext>
            </a:extLst>
          </p:cNvPr>
          <p:cNvCxnSpPr>
            <a:cxnSpLocks/>
          </p:cNvCxnSpPr>
          <p:nvPr/>
        </p:nvCxnSpPr>
        <p:spPr>
          <a:xfrm>
            <a:off x="6630955" y="6347937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46252411-1899-47B4-A961-A36D4898B143}"/>
              </a:ext>
            </a:extLst>
          </p:cNvPr>
          <p:cNvSpPr/>
          <p:nvPr/>
        </p:nvSpPr>
        <p:spPr>
          <a:xfrm>
            <a:off x="3557901" y="5873214"/>
            <a:ext cx="167951" cy="1866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793C804F-C7C6-4F84-B090-88E011C3C147}"/>
              </a:ext>
            </a:extLst>
          </p:cNvPr>
          <p:cNvSpPr/>
          <p:nvPr/>
        </p:nvSpPr>
        <p:spPr>
          <a:xfrm>
            <a:off x="3905296" y="5873214"/>
            <a:ext cx="167951" cy="1866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739D61D2-31A6-411D-804B-F21A0550BED8}"/>
              </a:ext>
            </a:extLst>
          </p:cNvPr>
          <p:cNvSpPr/>
          <p:nvPr/>
        </p:nvSpPr>
        <p:spPr>
          <a:xfrm>
            <a:off x="4262363" y="5872850"/>
            <a:ext cx="167951" cy="1866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46AF404C-3A98-41A9-B304-5663C8187B49}"/>
              </a:ext>
            </a:extLst>
          </p:cNvPr>
          <p:cNvSpPr/>
          <p:nvPr/>
        </p:nvSpPr>
        <p:spPr>
          <a:xfrm>
            <a:off x="7116144" y="5878467"/>
            <a:ext cx="167951" cy="1866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FFAA1F63-795F-48D8-996B-428B452AAD44}"/>
              </a:ext>
            </a:extLst>
          </p:cNvPr>
          <p:cNvSpPr/>
          <p:nvPr/>
        </p:nvSpPr>
        <p:spPr>
          <a:xfrm>
            <a:off x="7463539" y="5878467"/>
            <a:ext cx="167951" cy="1866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E1C3A9F1-EFD5-42D4-9946-B253291E7E18}"/>
              </a:ext>
            </a:extLst>
          </p:cNvPr>
          <p:cNvSpPr/>
          <p:nvPr/>
        </p:nvSpPr>
        <p:spPr>
          <a:xfrm>
            <a:off x="7820606" y="5878103"/>
            <a:ext cx="167951" cy="1866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5A8BF86A-9DDB-42B3-A97E-3E387C2CAB2E}"/>
              </a:ext>
            </a:extLst>
          </p:cNvPr>
          <p:cNvCxnSpPr/>
          <p:nvPr/>
        </p:nvCxnSpPr>
        <p:spPr>
          <a:xfrm>
            <a:off x="5019869" y="5716550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9B12CDE-EFC6-4B90-B91A-50C0160B2C5F}"/>
              </a:ext>
            </a:extLst>
          </p:cNvPr>
          <p:cNvCxnSpPr/>
          <p:nvPr/>
        </p:nvCxnSpPr>
        <p:spPr>
          <a:xfrm>
            <a:off x="5187818" y="5716547"/>
            <a:ext cx="0" cy="61996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AA7FD6F3-55BC-4D06-9BF6-5C7313EDED71}"/>
              </a:ext>
            </a:extLst>
          </p:cNvPr>
          <p:cNvCxnSpPr>
            <a:cxnSpLocks/>
          </p:cNvCxnSpPr>
          <p:nvPr/>
        </p:nvCxnSpPr>
        <p:spPr>
          <a:xfrm>
            <a:off x="5016757" y="5709299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3B0D6AE8-C82C-42EE-A64A-46B4144B6EB0}"/>
              </a:ext>
            </a:extLst>
          </p:cNvPr>
          <p:cNvCxnSpPr>
            <a:cxnSpLocks/>
          </p:cNvCxnSpPr>
          <p:nvPr/>
        </p:nvCxnSpPr>
        <p:spPr>
          <a:xfrm>
            <a:off x="5206481" y="6346891"/>
            <a:ext cx="1524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228C3515-1690-4712-A450-9B5F2DBBAFEF}"/>
              </a:ext>
            </a:extLst>
          </p:cNvPr>
          <p:cNvCxnSpPr>
            <a:cxnSpLocks/>
          </p:cNvCxnSpPr>
          <p:nvPr/>
        </p:nvCxnSpPr>
        <p:spPr>
          <a:xfrm>
            <a:off x="5368212" y="4460033"/>
            <a:ext cx="0" cy="17075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10599238-D87D-4224-ACD8-EA6760FA8CCD}"/>
              </a:ext>
            </a:extLst>
          </p:cNvPr>
          <p:cNvCxnSpPr>
            <a:cxnSpLocks/>
          </p:cNvCxnSpPr>
          <p:nvPr/>
        </p:nvCxnSpPr>
        <p:spPr>
          <a:xfrm flipV="1">
            <a:off x="1176673" y="6044041"/>
            <a:ext cx="323932" cy="2821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F17F9DC3-CEB5-4DA8-8B1D-2138FFA9B138}"/>
              </a:ext>
            </a:extLst>
          </p:cNvPr>
          <p:cNvSpPr txBox="1"/>
          <p:nvPr/>
        </p:nvSpPr>
        <p:spPr>
          <a:xfrm>
            <a:off x="298227" y="6294802"/>
            <a:ext cx="107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count=1</a:t>
            </a:r>
            <a:endParaRPr lang="zh-TW" altLang="en-US" dirty="0"/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259B2706-C306-4BB8-A82A-1AA9FE3218BA}"/>
              </a:ext>
            </a:extLst>
          </p:cNvPr>
          <p:cNvCxnSpPr>
            <a:cxnSpLocks/>
          </p:cNvCxnSpPr>
          <p:nvPr/>
        </p:nvCxnSpPr>
        <p:spPr>
          <a:xfrm flipV="1">
            <a:off x="1535335" y="6279249"/>
            <a:ext cx="323932" cy="2821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290C1A1A-824B-4401-893F-5BEFFDD37C81}"/>
              </a:ext>
            </a:extLst>
          </p:cNvPr>
          <p:cNvSpPr txBox="1"/>
          <p:nvPr/>
        </p:nvSpPr>
        <p:spPr>
          <a:xfrm>
            <a:off x="656889" y="6530010"/>
            <a:ext cx="107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count=2</a:t>
            </a:r>
            <a:endParaRPr lang="zh-TW" altLang="en-US" dirty="0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865903-17D8-4D31-924D-1E8B6760E087}"/>
              </a:ext>
            </a:extLst>
          </p:cNvPr>
          <p:cNvCxnSpPr>
            <a:cxnSpLocks/>
          </p:cNvCxnSpPr>
          <p:nvPr/>
        </p:nvCxnSpPr>
        <p:spPr>
          <a:xfrm flipH="1">
            <a:off x="2243727" y="5290059"/>
            <a:ext cx="228986" cy="4176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8D062351-5652-4F60-AA5F-4212BC7101E0}"/>
              </a:ext>
            </a:extLst>
          </p:cNvPr>
          <p:cNvSpPr txBox="1"/>
          <p:nvPr/>
        </p:nvSpPr>
        <p:spPr>
          <a:xfrm>
            <a:off x="2164701" y="4977684"/>
            <a:ext cx="107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count=3</a:t>
            </a:r>
            <a:endParaRPr lang="zh-TW" altLang="en-US" dirty="0"/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E908C1FC-9FE1-4D79-A3C3-F93FECBBC5CC}"/>
              </a:ext>
            </a:extLst>
          </p:cNvPr>
          <p:cNvCxnSpPr>
            <a:cxnSpLocks/>
          </p:cNvCxnSpPr>
          <p:nvPr/>
        </p:nvCxnSpPr>
        <p:spPr>
          <a:xfrm flipH="1">
            <a:off x="2584218" y="5527757"/>
            <a:ext cx="228986" cy="4176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EA1787D6-6858-464D-9C59-59ADF02E3355}"/>
              </a:ext>
            </a:extLst>
          </p:cNvPr>
          <p:cNvSpPr txBox="1"/>
          <p:nvPr/>
        </p:nvSpPr>
        <p:spPr>
          <a:xfrm>
            <a:off x="2505192" y="5215382"/>
            <a:ext cx="107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count=4</a:t>
            </a:r>
            <a:endParaRPr lang="zh-TW" altLang="en-US" dirty="0"/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45B94D86-F986-4A44-82F0-6B67D1782C1D}"/>
              </a:ext>
            </a:extLst>
          </p:cNvPr>
          <p:cNvCxnSpPr>
            <a:cxnSpLocks/>
          </p:cNvCxnSpPr>
          <p:nvPr/>
        </p:nvCxnSpPr>
        <p:spPr>
          <a:xfrm>
            <a:off x="5165946" y="5521593"/>
            <a:ext cx="194975" cy="343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A9B929F9-DA28-43C4-8EE8-D33C315DDF20}"/>
              </a:ext>
            </a:extLst>
          </p:cNvPr>
          <p:cNvSpPr txBox="1"/>
          <p:nvPr/>
        </p:nvSpPr>
        <p:spPr>
          <a:xfrm>
            <a:off x="4283102" y="5116391"/>
            <a:ext cx="124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count=5M</a:t>
            </a:r>
            <a:endParaRPr lang="zh-TW" altLang="en-US" dirty="0"/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8B6BE52-77DC-42A7-B658-3F0FBF527BB6}"/>
              </a:ext>
            </a:extLst>
          </p:cNvPr>
          <p:cNvCxnSpPr>
            <a:cxnSpLocks/>
          </p:cNvCxnSpPr>
          <p:nvPr/>
        </p:nvCxnSpPr>
        <p:spPr>
          <a:xfrm>
            <a:off x="9028818" y="5547916"/>
            <a:ext cx="194975" cy="343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B0C83AB8-2C6B-44A8-A34F-B6F84ADDC8E6}"/>
              </a:ext>
            </a:extLst>
          </p:cNvPr>
          <p:cNvSpPr txBox="1"/>
          <p:nvPr/>
        </p:nvSpPr>
        <p:spPr>
          <a:xfrm>
            <a:off x="7875061" y="5178234"/>
            <a:ext cx="134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count=10M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04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F1CAEA-E060-440F-AC5B-5C93DE618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496" y="4587361"/>
            <a:ext cx="8596312" cy="211061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58661C8-59EE-4020-8595-14BC4B4C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60024"/>
            <a:ext cx="5962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641A2C-68D0-44C7-97D9-79720AD9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KEY</a:t>
            </a:r>
            <a:r>
              <a:rPr lang="zh-TW" altLang="en-US" dirty="0"/>
              <a:t>除彈跳</a:t>
            </a:r>
            <a:r>
              <a:rPr lang="en-US" altLang="zh-TW" dirty="0"/>
              <a:t>:</a:t>
            </a:r>
            <a:r>
              <a:rPr lang="zh-TW" altLang="en-US" dirty="0"/>
              <a:t> 按鈕的彈跳現象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026" name="Picture 2" descr="「按鈕彈跳現象」的圖片搜尋結果&quot;">
            <a:extLst>
              <a:ext uri="{FF2B5EF4-FFF2-40B4-BE49-F238E27FC236}">
                <a16:creationId xmlns:a16="http://schemas.microsoft.com/office/drawing/2014/main" id="{6220FD22-B05F-47E7-98DE-FF0CC505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50" y="1753118"/>
            <a:ext cx="656272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9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2EB0A3-0130-4E33-8942-366F711B2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除彈跳方法：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3C64E9-5754-4629-A9EE-CD341D66E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4728"/>
            <a:ext cx="5135638" cy="4563672"/>
          </a:xfrm>
        </p:spPr>
        <p:txBody>
          <a:bodyPr/>
          <a:lstStyle/>
          <a:p>
            <a:r>
              <a:rPr lang="zh-TW" altLang="en-US" dirty="0"/>
              <a:t>一直讀取</a:t>
            </a:r>
            <a:r>
              <a:rPr lang="en-US" altLang="zh-TW" dirty="0" err="1"/>
              <a:t>KEY_in</a:t>
            </a:r>
            <a:r>
              <a:rPr lang="zh-TW" altLang="en-US" dirty="0"/>
              <a:t>數值，如果連續讀取</a:t>
            </a:r>
            <a:r>
              <a:rPr lang="en-US" altLang="zh-TW" dirty="0"/>
              <a:t>n</a:t>
            </a:r>
            <a:r>
              <a:rPr lang="zh-TW" altLang="en-US" dirty="0"/>
              <a:t>次的數值全都與</a:t>
            </a:r>
            <a:r>
              <a:rPr lang="en-US" altLang="zh-TW" dirty="0" err="1"/>
              <a:t>KEY_out</a:t>
            </a:r>
            <a:r>
              <a:rPr lang="zh-TW" altLang="en-US" dirty="0"/>
              <a:t>的不同，則表示按鈕的狀態被變動了。</a:t>
            </a:r>
          </a:p>
        </p:txBody>
      </p:sp>
      <p:sp>
        <p:nvSpPr>
          <p:cNvPr id="4" name="流程圖: 替代程序 3">
            <a:extLst>
              <a:ext uri="{FF2B5EF4-FFF2-40B4-BE49-F238E27FC236}">
                <a16:creationId xmlns:a16="http://schemas.microsoft.com/office/drawing/2014/main" id="{24929593-95A3-467C-A526-F2D5F5EDD5FC}"/>
              </a:ext>
            </a:extLst>
          </p:cNvPr>
          <p:cNvSpPr/>
          <p:nvPr/>
        </p:nvSpPr>
        <p:spPr>
          <a:xfrm>
            <a:off x="7818427" y="277307"/>
            <a:ext cx="1903444" cy="53651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CLK</a:t>
            </a:r>
            <a:r>
              <a:rPr lang="zh-TW" altLang="en-US" dirty="0">
                <a:solidFill>
                  <a:schemeClr val="tx1"/>
                </a:solidFill>
              </a:rPr>
              <a:t>觸發</a:t>
            </a:r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601A09D2-8DD3-428C-A37F-A9147C638BBD}"/>
              </a:ext>
            </a:extLst>
          </p:cNvPr>
          <p:cNvSpPr/>
          <p:nvPr/>
        </p:nvSpPr>
        <p:spPr>
          <a:xfrm>
            <a:off x="7407880" y="3130420"/>
            <a:ext cx="2724538" cy="1175657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KEY_in</a:t>
            </a:r>
            <a:r>
              <a:rPr lang="en-US" altLang="zh-TW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 </a:t>
            </a:r>
            <a:r>
              <a:rPr lang="zh-TW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與</a:t>
            </a:r>
            <a:r>
              <a:rPr lang="en-US" altLang="zh-TW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KEY_out</a:t>
            </a:r>
            <a:r>
              <a:rPr lang="zh-TW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不相等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00AAC7F-5543-40E1-8D05-9F93ED1BCE9D}"/>
              </a:ext>
            </a:extLst>
          </p:cNvPr>
          <p:cNvCxnSpPr>
            <a:cxnSpLocks/>
            <a:stCxn id="25" idx="2"/>
            <a:endCxn id="5" idx="0"/>
          </p:cNvCxnSpPr>
          <p:nvPr/>
        </p:nvCxnSpPr>
        <p:spPr>
          <a:xfrm>
            <a:off x="8770149" y="2666498"/>
            <a:ext cx="0" cy="4639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75F870D5-D0D4-4DCF-80F6-2AF6A7A70FDF}"/>
              </a:ext>
            </a:extLst>
          </p:cNvPr>
          <p:cNvSpPr/>
          <p:nvPr/>
        </p:nvSpPr>
        <p:spPr>
          <a:xfrm>
            <a:off x="7767108" y="4874691"/>
            <a:ext cx="2006082" cy="61582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count=count+1</a:t>
            </a:r>
            <a:endParaRPr lang="zh-TW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D587479-AE12-45F9-A80A-04AED5721CDC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8770149" y="4306077"/>
            <a:ext cx="0" cy="5686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圖: 程序 15">
            <a:extLst>
              <a:ext uri="{FF2B5EF4-FFF2-40B4-BE49-F238E27FC236}">
                <a16:creationId xmlns:a16="http://schemas.microsoft.com/office/drawing/2014/main" id="{5FDF7010-8B33-4B55-A174-260F83A2E983}"/>
              </a:ext>
            </a:extLst>
          </p:cNvPr>
          <p:cNvSpPr/>
          <p:nvPr/>
        </p:nvSpPr>
        <p:spPr>
          <a:xfrm>
            <a:off x="5484219" y="4874692"/>
            <a:ext cx="2006082" cy="61582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count=0</a:t>
            </a:r>
            <a:endParaRPr lang="zh-TW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B05FD31F-1BA6-4162-B5AC-24BA740BD00A}"/>
              </a:ext>
            </a:extLst>
          </p:cNvPr>
          <p:cNvCxnSpPr>
            <a:stCxn id="5" idx="1"/>
            <a:endCxn id="16" idx="0"/>
          </p:cNvCxnSpPr>
          <p:nvPr/>
        </p:nvCxnSpPr>
        <p:spPr>
          <a:xfrm rot="10800000" flipV="1">
            <a:off x="6487260" y="3718248"/>
            <a:ext cx="920620" cy="1156443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圖: 結束點 21">
            <a:extLst>
              <a:ext uri="{FF2B5EF4-FFF2-40B4-BE49-F238E27FC236}">
                <a16:creationId xmlns:a16="http://schemas.microsoft.com/office/drawing/2014/main" id="{F5D227AE-7097-4CC5-99D2-48A57FA7DBD0}"/>
              </a:ext>
            </a:extLst>
          </p:cNvPr>
          <p:cNvSpPr/>
          <p:nvPr/>
        </p:nvSpPr>
        <p:spPr>
          <a:xfrm>
            <a:off x="7862433" y="6167535"/>
            <a:ext cx="1815431" cy="54117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結束</a:t>
            </a:r>
          </a:p>
        </p:txBody>
      </p:sp>
      <p:sp>
        <p:nvSpPr>
          <p:cNvPr id="25" name="流程圖: 決策 24">
            <a:extLst>
              <a:ext uri="{FF2B5EF4-FFF2-40B4-BE49-F238E27FC236}">
                <a16:creationId xmlns:a16="http://schemas.microsoft.com/office/drawing/2014/main" id="{B7504680-561B-4B15-8CAF-B5CB75BF7B37}"/>
              </a:ext>
            </a:extLst>
          </p:cNvPr>
          <p:cNvSpPr/>
          <p:nvPr/>
        </p:nvSpPr>
        <p:spPr>
          <a:xfrm>
            <a:off x="7407880" y="1490841"/>
            <a:ext cx="2724538" cy="1175657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count&gt;=n</a:t>
            </a:r>
            <a:r>
              <a:rPr lang="zh-TW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次</a:t>
            </a:r>
            <a:r>
              <a:rPr lang="en-US" altLang="zh-TW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?</a:t>
            </a:r>
            <a:endParaRPr lang="zh-TW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B9589BB-402A-4AF7-81B4-F33443D22534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8770149" y="813817"/>
            <a:ext cx="0" cy="6770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流程圖: 程序 30">
            <a:extLst>
              <a:ext uri="{FF2B5EF4-FFF2-40B4-BE49-F238E27FC236}">
                <a16:creationId xmlns:a16="http://schemas.microsoft.com/office/drawing/2014/main" id="{FC83ECFA-AD34-47B5-B0A3-C917AD23AF10}"/>
              </a:ext>
            </a:extLst>
          </p:cNvPr>
          <p:cNvSpPr/>
          <p:nvPr/>
        </p:nvSpPr>
        <p:spPr>
          <a:xfrm>
            <a:off x="10055590" y="4874691"/>
            <a:ext cx="2006082" cy="61582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count=0</a:t>
            </a:r>
            <a:endParaRPr lang="zh-TW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流程圖: 程序 31">
            <a:extLst>
              <a:ext uri="{FF2B5EF4-FFF2-40B4-BE49-F238E27FC236}">
                <a16:creationId xmlns:a16="http://schemas.microsoft.com/office/drawing/2014/main" id="{9D8CD525-F506-4FFB-BF23-8E7D223290DB}"/>
              </a:ext>
            </a:extLst>
          </p:cNvPr>
          <p:cNvSpPr/>
          <p:nvPr/>
        </p:nvSpPr>
        <p:spPr>
          <a:xfrm>
            <a:off x="10055590" y="2619292"/>
            <a:ext cx="2006082" cy="61582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KEY_out</a:t>
            </a:r>
            <a:r>
              <a:rPr lang="en-US" altLang="zh-TW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=</a:t>
            </a:r>
            <a:r>
              <a:rPr lang="en-US" altLang="zh-TW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KEY_in</a:t>
            </a:r>
            <a:endParaRPr lang="zh-TW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8DF5CC72-3994-492D-AA34-4996CA42BDA5}"/>
              </a:ext>
            </a:extLst>
          </p:cNvPr>
          <p:cNvCxnSpPr>
            <a:cxnSpLocks/>
            <a:stCxn id="25" idx="3"/>
            <a:endCxn id="32" idx="0"/>
          </p:cNvCxnSpPr>
          <p:nvPr/>
        </p:nvCxnSpPr>
        <p:spPr>
          <a:xfrm>
            <a:off x="10132418" y="2078670"/>
            <a:ext cx="926213" cy="540622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759869A-3B9A-4AE0-ABF3-4883643B5267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1058631" y="3235112"/>
            <a:ext cx="0" cy="16395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5E6FD6C-4DF2-49AA-845B-8CC8CF500D42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8770149" y="5490511"/>
            <a:ext cx="0" cy="6770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64C408EA-0BED-4439-BD54-4CB71DF48D12}"/>
              </a:ext>
            </a:extLst>
          </p:cNvPr>
          <p:cNvCxnSpPr>
            <a:cxnSpLocks/>
            <a:stCxn id="16" idx="2"/>
            <a:endCxn id="22" idx="1"/>
          </p:cNvCxnSpPr>
          <p:nvPr/>
        </p:nvCxnSpPr>
        <p:spPr>
          <a:xfrm rot="16200000" flipH="1">
            <a:off x="6701041" y="5276730"/>
            <a:ext cx="947611" cy="1375173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CEC15A29-0587-4AD2-9F48-4E9E2BA1F293}"/>
              </a:ext>
            </a:extLst>
          </p:cNvPr>
          <p:cNvCxnSpPr>
            <a:cxnSpLocks/>
            <a:stCxn id="31" idx="2"/>
            <a:endCxn id="22" idx="3"/>
          </p:cNvCxnSpPr>
          <p:nvPr/>
        </p:nvCxnSpPr>
        <p:spPr>
          <a:xfrm rot="5400000">
            <a:off x="9894442" y="5273934"/>
            <a:ext cx="947612" cy="1380767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6AC7A24-F191-40D8-82D7-BC4097D28839}"/>
              </a:ext>
            </a:extLst>
          </p:cNvPr>
          <p:cNvSpPr txBox="1"/>
          <p:nvPr/>
        </p:nvSpPr>
        <p:spPr>
          <a:xfrm>
            <a:off x="8269556" y="2700328"/>
            <a:ext cx="128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BEE2321-6D3D-4439-ABBB-781B9FEE8612}"/>
              </a:ext>
            </a:extLst>
          </p:cNvPr>
          <p:cNvSpPr txBox="1"/>
          <p:nvPr/>
        </p:nvSpPr>
        <p:spPr>
          <a:xfrm>
            <a:off x="6628296" y="3318536"/>
            <a:ext cx="128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4FB234D-F50B-4901-99C4-09B1D9504C1C}"/>
              </a:ext>
            </a:extLst>
          </p:cNvPr>
          <p:cNvSpPr txBox="1"/>
          <p:nvPr/>
        </p:nvSpPr>
        <p:spPr>
          <a:xfrm>
            <a:off x="10227117" y="1685735"/>
            <a:ext cx="128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F3DFE58-F0CB-43A1-B652-D85150AF4056}"/>
              </a:ext>
            </a:extLst>
          </p:cNvPr>
          <p:cNvSpPr txBox="1"/>
          <p:nvPr/>
        </p:nvSpPr>
        <p:spPr>
          <a:xfrm>
            <a:off x="8747901" y="4296470"/>
            <a:ext cx="128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489BB92-4C16-403E-AA61-B66090E76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36283"/>
              </p:ext>
            </p:extLst>
          </p:nvPr>
        </p:nvGraphicFramePr>
        <p:xfrm>
          <a:off x="340849" y="2874629"/>
          <a:ext cx="5690440" cy="1849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591977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37970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5795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00419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280163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86893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4535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3969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19071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012753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402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69895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7548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0504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64256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82278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306572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64727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62134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3632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7003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92829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53541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44394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tx1"/>
                          </a:solidFill>
                        </a:rPr>
                        <a:t>KEY_in</a:t>
                      </a:r>
                      <a:endParaRPr lang="zh-TW" altLang="en-US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.</a:t>
                      </a:r>
                      <a:endParaRPr lang="zh-TW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.</a:t>
                      </a:r>
                      <a:endParaRPr lang="zh-TW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.</a:t>
                      </a:r>
                      <a:endParaRPr lang="zh-TW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427082"/>
                  </a:ext>
                </a:extLst>
              </a:tr>
              <a:tr h="29497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961366"/>
                  </a:ext>
                </a:extLst>
              </a:tr>
              <a:tr h="294979"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tx1"/>
                          </a:solidFill>
                        </a:rPr>
                        <a:t>KEY_out</a:t>
                      </a:r>
                      <a:endParaRPr lang="zh-TW" altLang="en-US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.</a:t>
                      </a:r>
                      <a:endParaRPr lang="zh-TW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.</a:t>
                      </a:r>
                      <a:endParaRPr lang="zh-TW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.</a:t>
                      </a:r>
                      <a:endParaRPr lang="zh-TW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863267"/>
                  </a:ext>
                </a:extLst>
              </a:tr>
              <a:tr h="2949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count</a:t>
                      </a:r>
                      <a:endParaRPr lang="zh-TW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.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.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.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n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888150"/>
                  </a:ext>
                </a:extLst>
              </a:tr>
              <a:tr h="294979"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按下按鈕後的不穩定期間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輸入按鈕穩定期間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900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9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58BB1F0-564B-4189-8C39-F153F52D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57" y="4936574"/>
            <a:ext cx="9020175" cy="176212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24718D0-A178-4C58-8BA1-EDC05E16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7" y="159301"/>
            <a:ext cx="59626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506484-8E6C-4D5D-B0D1-4843B1A1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沒除彈跳 </a:t>
            </a:r>
            <a:r>
              <a:rPr lang="en-US" altLang="zh-TW" dirty="0"/>
              <a:t>VS</a:t>
            </a:r>
            <a:r>
              <a:rPr lang="zh-TW" altLang="en-US" dirty="0"/>
              <a:t> 除彈跳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EDAD70E-2B07-443A-9E50-593B16C4E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55" y="1930400"/>
            <a:ext cx="7787481" cy="3858343"/>
          </a:xfrm>
        </p:spPr>
      </p:pic>
    </p:spTree>
    <p:extLst>
      <p:ext uri="{BB962C8B-B14F-4D97-AF65-F5344CB8AC3E}">
        <p14:creationId xmlns:p14="http://schemas.microsoft.com/office/powerpoint/2010/main" val="8681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8031E2-9C24-4753-BC21-D951AD9A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作業一 計數器：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0B00FB-8ABE-4078-A4A1-D65E9DC9D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3864"/>
            <a:ext cx="8596668" cy="3880773"/>
          </a:xfrm>
        </p:spPr>
        <p:txBody>
          <a:bodyPr/>
          <a:lstStyle/>
          <a:p>
            <a:r>
              <a:rPr lang="zh-TW" altLang="en-US" dirty="0"/>
              <a:t>輸入</a:t>
            </a:r>
            <a:endParaRPr lang="en-US" altLang="zh-TW" dirty="0"/>
          </a:p>
          <a:p>
            <a:pPr lvl="1"/>
            <a:r>
              <a:rPr lang="en-US" altLang="zh-TW" dirty="0" err="1"/>
              <a:t>clk,reset</a:t>
            </a:r>
            <a:r>
              <a:rPr lang="en-US" altLang="zh-TW" dirty="0"/>
              <a:t> ,KEY3 ,KEY2,SW;</a:t>
            </a:r>
          </a:p>
          <a:p>
            <a:r>
              <a:rPr lang="zh-TW" altLang="en-US" dirty="0"/>
              <a:t>輸出</a:t>
            </a:r>
            <a:endParaRPr lang="en-US" altLang="zh-TW" dirty="0"/>
          </a:p>
          <a:p>
            <a:pPr lvl="1"/>
            <a:r>
              <a:rPr lang="en-US" altLang="zh-TW" dirty="0"/>
              <a:t>HEX3[6:0], HEX2[6:0], HEX1[6:0], HEX0[6:0]</a:t>
            </a:r>
          </a:p>
          <a:p>
            <a:r>
              <a:rPr lang="zh-TW" altLang="en-US" dirty="0"/>
              <a:t>每當按下</a:t>
            </a:r>
            <a:r>
              <a:rPr lang="en-US" altLang="zh-TW" dirty="0"/>
              <a:t>KEY3</a:t>
            </a:r>
            <a:r>
              <a:rPr lang="zh-TW" altLang="en-US" dirty="0"/>
              <a:t>一次，計數器數值則增加</a:t>
            </a:r>
            <a:r>
              <a:rPr lang="en-US" altLang="zh-TW" dirty="0"/>
              <a:t>1</a:t>
            </a:r>
            <a:r>
              <a:rPr lang="zh-TW" altLang="en-US" dirty="0"/>
              <a:t>，按下</a:t>
            </a:r>
            <a:r>
              <a:rPr lang="en-US" altLang="zh-TW" dirty="0"/>
              <a:t>KEY2</a:t>
            </a:r>
            <a:r>
              <a:rPr lang="zh-TW" altLang="en-US" dirty="0"/>
              <a:t>時，計數器則減</a:t>
            </a:r>
            <a:r>
              <a:rPr lang="en-US" altLang="zh-TW" dirty="0"/>
              <a:t>1</a:t>
            </a:r>
            <a:r>
              <a:rPr lang="zh-TW" altLang="en-US" dirty="0"/>
              <a:t>，但如果</a:t>
            </a:r>
            <a:r>
              <a:rPr lang="en-US" altLang="zh-TW" dirty="0"/>
              <a:t>SW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時，則按下</a:t>
            </a:r>
            <a:r>
              <a:rPr lang="en-US" altLang="zh-TW" dirty="0"/>
              <a:t>KEY3</a:t>
            </a:r>
            <a:r>
              <a:rPr lang="zh-TW" altLang="en-US" dirty="0"/>
              <a:t>和</a:t>
            </a:r>
            <a:r>
              <a:rPr lang="en-US" altLang="zh-TW" dirty="0"/>
              <a:t>KEY2</a:t>
            </a:r>
            <a:r>
              <a:rPr lang="zh-TW" altLang="en-US" dirty="0"/>
              <a:t>計數器應數值保持不變。</a:t>
            </a:r>
            <a:endParaRPr lang="en-US" altLang="zh-TW" dirty="0"/>
          </a:p>
          <a:p>
            <a:r>
              <a:rPr lang="zh-TW" altLang="en-US" dirty="0"/>
              <a:t>當數值為</a:t>
            </a:r>
            <a:r>
              <a:rPr lang="en-US" altLang="zh-TW" dirty="0"/>
              <a:t>0</a:t>
            </a:r>
            <a:r>
              <a:rPr lang="zh-TW" altLang="en-US" dirty="0"/>
              <a:t>時，按下</a:t>
            </a:r>
            <a:r>
              <a:rPr lang="en-US" altLang="zh-TW" dirty="0"/>
              <a:t>KEY2</a:t>
            </a:r>
            <a:r>
              <a:rPr lang="zh-TW" altLang="en-US" dirty="0"/>
              <a:t>數值應保持數值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當數值為</a:t>
            </a:r>
            <a:r>
              <a:rPr lang="en-US" altLang="zh-TW" dirty="0"/>
              <a:t>1000</a:t>
            </a:r>
            <a:r>
              <a:rPr lang="zh-TW" altLang="en-US" dirty="0"/>
              <a:t>時，按下</a:t>
            </a:r>
            <a:r>
              <a:rPr lang="en-US" altLang="zh-TW" dirty="0"/>
              <a:t>KEY3</a:t>
            </a:r>
            <a:r>
              <a:rPr lang="zh-TW" altLang="en-US" dirty="0"/>
              <a:t>數值應保持在</a:t>
            </a:r>
            <a:r>
              <a:rPr lang="en-US" altLang="zh-TW" dirty="0"/>
              <a:t>1000</a:t>
            </a:r>
          </a:p>
          <a:p>
            <a:r>
              <a:rPr lang="zh-TW" altLang="en-US" dirty="0"/>
              <a:t>數值輸出採用</a:t>
            </a:r>
            <a:r>
              <a:rPr lang="en-US" altLang="zh-TW" dirty="0"/>
              <a:t>10</a:t>
            </a:r>
            <a:r>
              <a:rPr lang="zh-TW" altLang="en-US" dirty="0"/>
              <a:t>進制</a:t>
            </a:r>
            <a:endParaRPr lang="en-US" altLang="zh-TW" dirty="0"/>
          </a:p>
          <a:p>
            <a:r>
              <a:rPr lang="zh-TW" altLang="en-US" dirty="0"/>
              <a:t>按下</a:t>
            </a:r>
            <a:r>
              <a:rPr lang="en-US" altLang="zh-TW" dirty="0"/>
              <a:t>reset</a:t>
            </a:r>
            <a:r>
              <a:rPr lang="zh-TW" altLang="en-US" dirty="0"/>
              <a:t>時應將數值歸</a:t>
            </a:r>
            <a:r>
              <a:rPr lang="en-US" altLang="zh-TW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806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C0C05C9-45A0-445B-B572-25093B09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1930400"/>
            <a:ext cx="11504644" cy="34870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F7C843-CEE2-4817-9378-E88E2E8CEFED}"/>
              </a:ext>
            </a:extLst>
          </p:cNvPr>
          <p:cNvSpPr/>
          <p:nvPr/>
        </p:nvSpPr>
        <p:spPr>
          <a:xfrm>
            <a:off x="3424956" y="2230602"/>
            <a:ext cx="32175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數量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(10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進位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A0D34C-A5A8-4AE8-A486-C6AFF4A8CE49}"/>
              </a:ext>
            </a:extLst>
          </p:cNvPr>
          <p:cNvSpPr/>
          <p:nvPr/>
        </p:nvSpPr>
        <p:spPr>
          <a:xfrm>
            <a:off x="3974841" y="3025526"/>
            <a:ext cx="1959428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1D60B0-03A1-45DE-9656-09C9FB2E6DBE}"/>
              </a:ext>
            </a:extLst>
          </p:cNvPr>
          <p:cNvSpPr/>
          <p:nvPr/>
        </p:nvSpPr>
        <p:spPr>
          <a:xfrm>
            <a:off x="8708572" y="4369969"/>
            <a:ext cx="839756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38F9C1C-FF98-4202-8699-65641F808913}"/>
              </a:ext>
            </a:extLst>
          </p:cNvPr>
          <p:cNvSpPr/>
          <p:nvPr/>
        </p:nvSpPr>
        <p:spPr>
          <a:xfrm>
            <a:off x="10388080" y="4369969"/>
            <a:ext cx="839756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BFD6A0C-92B1-4FED-82C3-592CFF77DB11}"/>
              </a:ext>
            </a:extLst>
          </p:cNvPr>
          <p:cNvSpPr/>
          <p:nvPr/>
        </p:nvSpPr>
        <p:spPr>
          <a:xfrm>
            <a:off x="8734752" y="5886291"/>
            <a:ext cx="7873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EE354F5-C740-4A51-B3AD-8B9B465D19C3}"/>
              </a:ext>
            </a:extLst>
          </p:cNvPr>
          <p:cNvCxnSpPr>
            <a:cxnSpLocks/>
            <a:stCxn id="42" idx="0"/>
            <a:endCxn id="15" idx="2"/>
          </p:cNvCxnSpPr>
          <p:nvPr/>
        </p:nvCxnSpPr>
        <p:spPr>
          <a:xfrm flipV="1">
            <a:off x="9128450" y="5176916"/>
            <a:ext cx="0" cy="7093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BC473013-533B-4E53-B7CE-F747D9C8CAFA}"/>
              </a:ext>
            </a:extLst>
          </p:cNvPr>
          <p:cNvSpPr/>
          <p:nvPr/>
        </p:nvSpPr>
        <p:spPr>
          <a:xfrm>
            <a:off x="10643867" y="5886291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重置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30CB81F-B458-499B-B94C-166E677AEBB2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10807958" y="5176916"/>
            <a:ext cx="441203" cy="7093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ECD5D3F1-9D25-4449-A664-16F46A0419DB}"/>
              </a:ext>
            </a:extLst>
          </p:cNvPr>
          <p:cNvSpPr/>
          <p:nvPr/>
        </p:nvSpPr>
        <p:spPr>
          <a:xfrm>
            <a:off x="8103278" y="4415992"/>
            <a:ext cx="412541" cy="7609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BF1BA98-0098-4326-8EE1-E2DFDA120A98}"/>
              </a:ext>
            </a:extLst>
          </p:cNvPr>
          <p:cNvSpPr/>
          <p:nvPr/>
        </p:nvSpPr>
        <p:spPr>
          <a:xfrm>
            <a:off x="6822351" y="5895657"/>
            <a:ext cx="236910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3E98D2DC-FF14-4A24-B50D-B71FC7BA8CBC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V="1">
            <a:off x="8006904" y="5176915"/>
            <a:ext cx="302645" cy="7187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D0901868-33E3-4A96-93FC-7935D5FB0B71}"/>
              </a:ext>
            </a:extLst>
          </p:cNvPr>
          <p:cNvSpPr/>
          <p:nvPr/>
        </p:nvSpPr>
        <p:spPr>
          <a:xfrm>
            <a:off x="9509767" y="4379335"/>
            <a:ext cx="839756" cy="806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93BD668-9A19-4430-A404-71E8D847B029}"/>
              </a:ext>
            </a:extLst>
          </p:cNvPr>
          <p:cNvSpPr/>
          <p:nvPr/>
        </p:nvSpPr>
        <p:spPr>
          <a:xfrm>
            <a:off x="9592053" y="5895657"/>
            <a:ext cx="6751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</a:t>
            </a:r>
            <a:endParaRPr lang="zh-TW" altLang="en-US" sz="5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95BF891-05EC-4933-8F99-22048007E270}"/>
              </a:ext>
            </a:extLst>
          </p:cNvPr>
          <p:cNvCxnSpPr>
            <a:cxnSpLocks/>
            <a:stCxn id="29" idx="0"/>
            <a:endCxn id="28" idx="2"/>
          </p:cNvCxnSpPr>
          <p:nvPr/>
        </p:nvCxnSpPr>
        <p:spPr>
          <a:xfrm flipH="1" flipV="1">
            <a:off x="9929645" y="5186282"/>
            <a:ext cx="1" cy="7093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2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7558</TotalTime>
  <Words>728</Words>
  <Application>Microsoft Office PowerPoint</Application>
  <PresentationFormat>寬螢幕</PresentationFormat>
  <Paragraphs>215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Cambria Math</vt:lpstr>
      <vt:lpstr>Trebuchet MS</vt:lpstr>
      <vt:lpstr>Wingdings 3</vt:lpstr>
      <vt:lpstr>多面向</vt:lpstr>
      <vt:lpstr>數位系統設計實習</vt:lpstr>
      <vt:lpstr>CLK除頻:</vt:lpstr>
      <vt:lpstr>PowerPoint 簡報</vt:lpstr>
      <vt:lpstr>KEY除彈跳: 按鈕的彈跳現象 </vt:lpstr>
      <vt:lpstr>除彈跳方法：</vt:lpstr>
      <vt:lpstr>PowerPoint 簡報</vt:lpstr>
      <vt:lpstr>沒除彈跳 VS 除彈跳</vt:lpstr>
      <vt:lpstr>作業一 計數器：</vt:lpstr>
      <vt:lpstr>PowerPoint 簡報</vt:lpstr>
      <vt:lpstr>作業二：節拍遊戲</vt:lpstr>
      <vt:lpstr>PowerPoint 簡報</vt:lpstr>
      <vt:lpstr>作業二：電路架構參考</vt:lpstr>
      <vt:lpstr>作業三：16進制計算機</vt:lpstr>
      <vt:lpstr>PowerPoint 簡報</vt:lpstr>
      <vt:lpstr>作業三：電路架構參考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wuqilong</dc:creator>
  <cp:lastModifiedBy>User</cp:lastModifiedBy>
  <cp:revision>76</cp:revision>
  <dcterms:created xsi:type="dcterms:W3CDTF">2019-11-14T17:43:21Z</dcterms:created>
  <dcterms:modified xsi:type="dcterms:W3CDTF">2019-11-21T05:58:56Z</dcterms:modified>
</cp:coreProperties>
</file>